
<file path=[Content_Types].xml><?xml version="1.0" encoding="utf-8"?>
<Types xmlns="http://schemas.openxmlformats.org/package/2006/content-types">
  <Default Extension="png" ContentType="image/png"/>
  <Default Extension="bmp" ContentType="image/bmp"/>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7" r:id="rId2"/>
    <p:sldId id="306" r:id="rId3"/>
    <p:sldId id="258" r:id="rId4"/>
    <p:sldId id="259" r:id="rId5"/>
    <p:sldId id="260" r:id="rId6"/>
    <p:sldId id="261" r:id="rId7"/>
    <p:sldId id="307" r:id="rId8"/>
    <p:sldId id="308"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7" r:id="rId43"/>
    <p:sldId id="298" r:id="rId44"/>
    <p:sldId id="299" r:id="rId45"/>
    <p:sldId id="300" r:id="rId46"/>
    <p:sldId id="301" r:id="rId47"/>
    <p:sldId id="302" r:id="rId48"/>
    <p:sldId id="303" r:id="rId49"/>
    <p:sldId id="304" r:id="rId50"/>
    <p:sldId id="305" r:id="rId51"/>
    <p:sldId id="311" r:id="rId52"/>
    <p:sldId id="309" r:id="rId53"/>
    <p:sldId id="310"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204"/>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BFC8AB-230D-413E-96E2-F6C517B3E64D}" type="doc">
      <dgm:prSet loTypeId="urn:microsoft.com/office/officeart/2005/8/layout/cycle4" loCatId="cycle" qsTypeId="urn:microsoft.com/office/officeart/2005/8/quickstyle/simple1" qsCatId="simple" csTypeId="urn:microsoft.com/office/officeart/2005/8/colors/colorful2" csCatId="colorful" phldr="1"/>
      <dgm:spPr/>
      <dgm:t>
        <a:bodyPr/>
        <a:lstStyle/>
        <a:p>
          <a:endParaRPr lang="en-US"/>
        </a:p>
      </dgm:t>
    </dgm:pt>
    <dgm:pt modelId="{FE7DE7B8-F8B2-4BC5-81FB-A9A896169E76}">
      <dgm:prSet phldrT="[Text]" custT="1"/>
      <dgm:spPr/>
      <dgm:t>
        <a:bodyPr/>
        <a:lstStyle/>
        <a:p>
          <a:r>
            <a:rPr lang="en-US" sz="2400" dirty="0" smtClean="0">
              <a:solidFill>
                <a:srgbClr val="002060"/>
              </a:solidFill>
              <a:latin typeface="Trebuchet MS" pitchFamily="34" charset="0"/>
            </a:rPr>
            <a:t>VISION</a:t>
          </a:r>
          <a:endParaRPr lang="en-US" sz="2400" dirty="0">
            <a:solidFill>
              <a:srgbClr val="002060"/>
            </a:solidFill>
            <a:latin typeface="Trebuchet MS" pitchFamily="34" charset="0"/>
          </a:endParaRPr>
        </a:p>
      </dgm:t>
    </dgm:pt>
    <dgm:pt modelId="{328272CE-BA73-4550-A48D-29C9DBBE38D0}" type="parTrans" cxnId="{04A39FE4-15AB-4448-8DB9-7DE5188CE277}">
      <dgm:prSet/>
      <dgm:spPr/>
      <dgm:t>
        <a:bodyPr/>
        <a:lstStyle/>
        <a:p>
          <a:endParaRPr lang="en-US"/>
        </a:p>
      </dgm:t>
    </dgm:pt>
    <dgm:pt modelId="{E3E6172D-61D1-4174-BD2C-CF59680680B0}" type="sibTrans" cxnId="{04A39FE4-15AB-4448-8DB9-7DE5188CE277}">
      <dgm:prSet/>
      <dgm:spPr/>
      <dgm:t>
        <a:bodyPr/>
        <a:lstStyle/>
        <a:p>
          <a:endParaRPr lang="en-US"/>
        </a:p>
      </dgm:t>
    </dgm:pt>
    <dgm:pt modelId="{D53CC9B3-C478-4CBF-B8A3-BF3C87B2E6E3}">
      <dgm:prSet phldrT="[Text]" custT="1"/>
      <dgm:spPr>
        <a:solidFill>
          <a:schemeClr val="accent3">
            <a:lumMod val="60000"/>
            <a:lumOff val="40000"/>
          </a:schemeClr>
        </a:solidFill>
      </dgm:spPr>
      <dgm:t>
        <a:bodyPr/>
        <a:lstStyle/>
        <a:p>
          <a:r>
            <a:rPr lang="en-US" sz="2400" dirty="0" smtClean="0">
              <a:solidFill>
                <a:srgbClr val="002060"/>
              </a:solidFill>
              <a:latin typeface="Trebuchet MS" pitchFamily="34" charset="0"/>
            </a:rPr>
            <a:t>MISSION</a:t>
          </a:r>
        </a:p>
      </dgm:t>
    </dgm:pt>
    <dgm:pt modelId="{5306CCC9-3A16-4371-AC57-2CD45BF9679B}" type="parTrans" cxnId="{75D160FD-7081-4CD8-BFFC-D5F0109E99E3}">
      <dgm:prSet/>
      <dgm:spPr/>
      <dgm:t>
        <a:bodyPr/>
        <a:lstStyle/>
        <a:p>
          <a:endParaRPr lang="en-US"/>
        </a:p>
      </dgm:t>
    </dgm:pt>
    <dgm:pt modelId="{293C29FA-1C91-4972-94FD-B388D2C4E0DF}" type="sibTrans" cxnId="{75D160FD-7081-4CD8-BFFC-D5F0109E99E3}">
      <dgm:prSet/>
      <dgm:spPr/>
      <dgm:t>
        <a:bodyPr/>
        <a:lstStyle/>
        <a:p>
          <a:endParaRPr lang="en-US"/>
        </a:p>
      </dgm:t>
    </dgm:pt>
    <dgm:pt modelId="{DD12842E-D897-401D-A965-8FA9AF33A373}">
      <dgm:prSet phldrT="[Text]" custT="1"/>
      <dgm:spPr>
        <a:solidFill>
          <a:schemeClr val="accent6">
            <a:lumMod val="90000"/>
          </a:schemeClr>
        </a:solidFill>
      </dgm:spPr>
      <dgm:t>
        <a:bodyPr/>
        <a:lstStyle/>
        <a:p>
          <a:r>
            <a:rPr lang="en-US" sz="2000" b="1" dirty="0" smtClean="0">
              <a:solidFill>
                <a:srgbClr val="002060"/>
              </a:solidFill>
              <a:latin typeface="Trebuchet MS" pitchFamily="34" charset="0"/>
            </a:rPr>
            <a:t>CORPORATE VALUES</a:t>
          </a:r>
          <a:endParaRPr lang="en-US" sz="2000" b="1" dirty="0">
            <a:solidFill>
              <a:srgbClr val="002060"/>
            </a:solidFill>
            <a:latin typeface="Trebuchet MS" pitchFamily="34" charset="0"/>
          </a:endParaRPr>
        </a:p>
      </dgm:t>
    </dgm:pt>
    <dgm:pt modelId="{E31855E8-5FDF-48B3-9B18-1D5B55F92A66}" type="parTrans" cxnId="{CD162A20-3FA1-4BDB-81D0-4E92683E0FBB}">
      <dgm:prSet/>
      <dgm:spPr/>
      <dgm:t>
        <a:bodyPr/>
        <a:lstStyle/>
        <a:p>
          <a:endParaRPr lang="en-US"/>
        </a:p>
      </dgm:t>
    </dgm:pt>
    <dgm:pt modelId="{98922F47-8797-40D9-8AC3-523124A01EA7}" type="sibTrans" cxnId="{CD162A20-3FA1-4BDB-81D0-4E92683E0FBB}">
      <dgm:prSet/>
      <dgm:spPr/>
      <dgm:t>
        <a:bodyPr/>
        <a:lstStyle/>
        <a:p>
          <a:endParaRPr lang="en-US"/>
        </a:p>
      </dgm:t>
    </dgm:pt>
    <dgm:pt modelId="{D5CD9078-BA60-48A2-926B-69713E560D5F}">
      <dgm:prSet phldrT="[Text]" custT="1"/>
      <dgm:spPr>
        <a:solidFill>
          <a:schemeClr val="accent4">
            <a:lumMod val="60000"/>
            <a:lumOff val="40000"/>
          </a:schemeClr>
        </a:solidFill>
      </dgm:spPr>
      <dgm:t>
        <a:bodyPr/>
        <a:lstStyle/>
        <a:p>
          <a:r>
            <a:rPr lang="en-US" sz="2400" dirty="0" smtClean="0">
              <a:solidFill>
                <a:srgbClr val="002060"/>
              </a:solidFill>
              <a:latin typeface="Trebuchet MS" pitchFamily="34" charset="0"/>
            </a:rPr>
            <a:t>QUALITY POLICY</a:t>
          </a:r>
        </a:p>
      </dgm:t>
    </dgm:pt>
    <dgm:pt modelId="{4C0DC37B-C7B5-46E0-9059-E7D13C30B012}" type="parTrans" cxnId="{1E400A6D-42A2-471B-A5E7-E909943AAE0D}">
      <dgm:prSet/>
      <dgm:spPr/>
      <dgm:t>
        <a:bodyPr/>
        <a:lstStyle/>
        <a:p>
          <a:endParaRPr lang="en-US"/>
        </a:p>
      </dgm:t>
    </dgm:pt>
    <dgm:pt modelId="{FE96A3D4-201C-4FB3-8AAA-807B53A82B6A}" type="sibTrans" cxnId="{1E400A6D-42A2-471B-A5E7-E909943AAE0D}">
      <dgm:prSet/>
      <dgm:spPr/>
      <dgm:t>
        <a:bodyPr/>
        <a:lstStyle/>
        <a:p>
          <a:endParaRPr lang="en-US"/>
        </a:p>
      </dgm:t>
    </dgm:pt>
    <dgm:pt modelId="{3B4EA818-D4E5-40E9-9BA5-222716F5E120}" type="pres">
      <dgm:prSet presAssocID="{41BFC8AB-230D-413E-96E2-F6C517B3E64D}" presName="cycleMatrixDiagram" presStyleCnt="0">
        <dgm:presLayoutVars>
          <dgm:chMax val="1"/>
          <dgm:dir/>
          <dgm:animLvl val="lvl"/>
          <dgm:resizeHandles val="exact"/>
        </dgm:presLayoutVars>
      </dgm:prSet>
      <dgm:spPr/>
      <dgm:t>
        <a:bodyPr/>
        <a:lstStyle/>
        <a:p>
          <a:endParaRPr lang="en-US"/>
        </a:p>
      </dgm:t>
    </dgm:pt>
    <dgm:pt modelId="{C0914FB0-5EDE-4685-A370-0FAD0209283E}" type="pres">
      <dgm:prSet presAssocID="{41BFC8AB-230D-413E-96E2-F6C517B3E64D}" presName="children" presStyleCnt="0"/>
      <dgm:spPr/>
    </dgm:pt>
    <dgm:pt modelId="{9C09EBE7-DA22-4C82-8A89-CB12705800FB}" type="pres">
      <dgm:prSet presAssocID="{41BFC8AB-230D-413E-96E2-F6C517B3E64D}" presName="childPlaceholder" presStyleCnt="0"/>
      <dgm:spPr/>
    </dgm:pt>
    <dgm:pt modelId="{50F2F52B-7E72-4339-9ABA-2D29EB511A27}" type="pres">
      <dgm:prSet presAssocID="{41BFC8AB-230D-413E-96E2-F6C517B3E64D}" presName="circle" presStyleCnt="0"/>
      <dgm:spPr/>
    </dgm:pt>
    <dgm:pt modelId="{DE536910-6C40-47BF-8667-FEB2CDBC68CB}" type="pres">
      <dgm:prSet presAssocID="{41BFC8AB-230D-413E-96E2-F6C517B3E64D}" presName="quadrant1" presStyleLbl="node1" presStyleIdx="0" presStyleCnt="4">
        <dgm:presLayoutVars>
          <dgm:chMax val="1"/>
          <dgm:bulletEnabled val="1"/>
        </dgm:presLayoutVars>
      </dgm:prSet>
      <dgm:spPr/>
      <dgm:t>
        <a:bodyPr/>
        <a:lstStyle/>
        <a:p>
          <a:endParaRPr lang="en-US"/>
        </a:p>
      </dgm:t>
    </dgm:pt>
    <dgm:pt modelId="{244B98C7-2F16-4022-AE02-028745FCEF2E}" type="pres">
      <dgm:prSet presAssocID="{41BFC8AB-230D-413E-96E2-F6C517B3E64D}" presName="quadrant2" presStyleLbl="node1" presStyleIdx="1" presStyleCnt="4">
        <dgm:presLayoutVars>
          <dgm:chMax val="1"/>
          <dgm:bulletEnabled val="1"/>
        </dgm:presLayoutVars>
      </dgm:prSet>
      <dgm:spPr/>
      <dgm:t>
        <a:bodyPr/>
        <a:lstStyle/>
        <a:p>
          <a:endParaRPr lang="en-US"/>
        </a:p>
      </dgm:t>
    </dgm:pt>
    <dgm:pt modelId="{258A5108-37E8-441B-90F1-94BE66DB2D86}" type="pres">
      <dgm:prSet presAssocID="{41BFC8AB-230D-413E-96E2-F6C517B3E64D}" presName="quadrant3" presStyleLbl="node1" presStyleIdx="2" presStyleCnt="4">
        <dgm:presLayoutVars>
          <dgm:chMax val="1"/>
          <dgm:bulletEnabled val="1"/>
        </dgm:presLayoutVars>
      </dgm:prSet>
      <dgm:spPr/>
      <dgm:t>
        <a:bodyPr/>
        <a:lstStyle/>
        <a:p>
          <a:endParaRPr lang="en-US"/>
        </a:p>
      </dgm:t>
    </dgm:pt>
    <dgm:pt modelId="{746615AD-E6DB-45C6-AD61-EADB968039AA}" type="pres">
      <dgm:prSet presAssocID="{41BFC8AB-230D-413E-96E2-F6C517B3E64D}" presName="quadrant4" presStyleLbl="node1" presStyleIdx="3" presStyleCnt="4">
        <dgm:presLayoutVars>
          <dgm:chMax val="1"/>
          <dgm:bulletEnabled val="1"/>
        </dgm:presLayoutVars>
      </dgm:prSet>
      <dgm:spPr/>
      <dgm:t>
        <a:bodyPr/>
        <a:lstStyle/>
        <a:p>
          <a:endParaRPr lang="en-US"/>
        </a:p>
      </dgm:t>
    </dgm:pt>
    <dgm:pt modelId="{8F0E13AB-2083-4CCD-8BAA-F0EF3BF61FA5}" type="pres">
      <dgm:prSet presAssocID="{41BFC8AB-230D-413E-96E2-F6C517B3E64D}" presName="quadrantPlaceholder" presStyleCnt="0"/>
      <dgm:spPr/>
    </dgm:pt>
    <dgm:pt modelId="{04233A27-D7F8-4473-8676-EE962DB7E327}" type="pres">
      <dgm:prSet presAssocID="{41BFC8AB-230D-413E-96E2-F6C517B3E64D}" presName="center1" presStyleLbl="fgShp" presStyleIdx="0" presStyleCnt="2" custLinFactX="300000" custLinFactNeighborX="365080" custLinFactNeighborY="-8215"/>
      <dgm:spPr>
        <a:solidFill>
          <a:schemeClr val="bg1">
            <a:lumMod val="95000"/>
          </a:schemeClr>
        </a:solidFill>
      </dgm:spPr>
    </dgm:pt>
    <dgm:pt modelId="{DDA008F0-6FD6-4A1D-8F43-D93EEE145F7E}" type="pres">
      <dgm:prSet presAssocID="{41BFC8AB-230D-413E-96E2-F6C517B3E64D}" presName="center2" presStyleLbl="fgShp" presStyleIdx="1" presStyleCnt="2" custScaleY="95516" custLinFactX="203453" custLinFactNeighborX="300000" custLinFactNeighborY="23364"/>
      <dgm:spPr>
        <a:solidFill>
          <a:schemeClr val="bg1">
            <a:lumMod val="95000"/>
          </a:schemeClr>
        </a:solidFill>
      </dgm:spPr>
    </dgm:pt>
  </dgm:ptLst>
  <dgm:cxnLst>
    <dgm:cxn modelId="{75D160FD-7081-4CD8-BFFC-D5F0109E99E3}" srcId="{41BFC8AB-230D-413E-96E2-F6C517B3E64D}" destId="{D53CC9B3-C478-4CBF-B8A3-BF3C87B2E6E3}" srcOrd="1" destOrd="0" parTransId="{5306CCC9-3A16-4371-AC57-2CD45BF9679B}" sibTransId="{293C29FA-1C91-4972-94FD-B388D2C4E0DF}"/>
    <dgm:cxn modelId="{927BD7D8-5E03-4ABD-BBCD-0A0DFD027247}" type="presOf" srcId="{41BFC8AB-230D-413E-96E2-F6C517B3E64D}" destId="{3B4EA818-D4E5-40E9-9BA5-222716F5E120}" srcOrd="0" destOrd="0" presId="urn:microsoft.com/office/officeart/2005/8/layout/cycle4"/>
    <dgm:cxn modelId="{CD162A20-3FA1-4BDB-81D0-4E92683E0FBB}" srcId="{41BFC8AB-230D-413E-96E2-F6C517B3E64D}" destId="{DD12842E-D897-401D-A965-8FA9AF33A373}" srcOrd="2" destOrd="0" parTransId="{E31855E8-5FDF-48B3-9B18-1D5B55F92A66}" sibTransId="{98922F47-8797-40D9-8AC3-523124A01EA7}"/>
    <dgm:cxn modelId="{B3FC00A1-2B13-42DD-9C5D-4AD66D541A2B}" type="presOf" srcId="{D53CC9B3-C478-4CBF-B8A3-BF3C87B2E6E3}" destId="{244B98C7-2F16-4022-AE02-028745FCEF2E}" srcOrd="0" destOrd="0" presId="urn:microsoft.com/office/officeart/2005/8/layout/cycle4"/>
    <dgm:cxn modelId="{9F46318D-E6FC-413A-B5AF-05334313976C}" type="presOf" srcId="{FE7DE7B8-F8B2-4BC5-81FB-A9A896169E76}" destId="{DE536910-6C40-47BF-8667-FEB2CDBC68CB}" srcOrd="0" destOrd="0" presId="urn:microsoft.com/office/officeart/2005/8/layout/cycle4"/>
    <dgm:cxn modelId="{ED356FDE-F237-4474-96BA-CFFCDC341117}" type="presOf" srcId="{D5CD9078-BA60-48A2-926B-69713E560D5F}" destId="{746615AD-E6DB-45C6-AD61-EADB968039AA}" srcOrd="0" destOrd="0" presId="urn:microsoft.com/office/officeart/2005/8/layout/cycle4"/>
    <dgm:cxn modelId="{B0A1C6C1-E385-4419-B50E-5AB9C076BC06}" type="presOf" srcId="{DD12842E-D897-401D-A965-8FA9AF33A373}" destId="{258A5108-37E8-441B-90F1-94BE66DB2D86}" srcOrd="0" destOrd="0" presId="urn:microsoft.com/office/officeart/2005/8/layout/cycle4"/>
    <dgm:cxn modelId="{04A39FE4-15AB-4448-8DB9-7DE5188CE277}" srcId="{41BFC8AB-230D-413E-96E2-F6C517B3E64D}" destId="{FE7DE7B8-F8B2-4BC5-81FB-A9A896169E76}" srcOrd="0" destOrd="0" parTransId="{328272CE-BA73-4550-A48D-29C9DBBE38D0}" sibTransId="{E3E6172D-61D1-4174-BD2C-CF59680680B0}"/>
    <dgm:cxn modelId="{1E400A6D-42A2-471B-A5E7-E909943AAE0D}" srcId="{41BFC8AB-230D-413E-96E2-F6C517B3E64D}" destId="{D5CD9078-BA60-48A2-926B-69713E560D5F}" srcOrd="3" destOrd="0" parTransId="{4C0DC37B-C7B5-46E0-9059-E7D13C30B012}" sibTransId="{FE96A3D4-201C-4FB3-8AAA-807B53A82B6A}"/>
    <dgm:cxn modelId="{B84ED76B-2531-4D4E-94E4-E343FAC114AB}" type="presParOf" srcId="{3B4EA818-D4E5-40E9-9BA5-222716F5E120}" destId="{C0914FB0-5EDE-4685-A370-0FAD0209283E}" srcOrd="0" destOrd="0" presId="urn:microsoft.com/office/officeart/2005/8/layout/cycle4"/>
    <dgm:cxn modelId="{8F2C0335-FEB2-4A65-9149-C00D21497EEA}" type="presParOf" srcId="{C0914FB0-5EDE-4685-A370-0FAD0209283E}" destId="{9C09EBE7-DA22-4C82-8A89-CB12705800FB}" srcOrd="0" destOrd="0" presId="urn:microsoft.com/office/officeart/2005/8/layout/cycle4"/>
    <dgm:cxn modelId="{45F5E72D-0FDC-4507-999A-7D534BFA4C82}" type="presParOf" srcId="{3B4EA818-D4E5-40E9-9BA5-222716F5E120}" destId="{50F2F52B-7E72-4339-9ABA-2D29EB511A27}" srcOrd="1" destOrd="0" presId="urn:microsoft.com/office/officeart/2005/8/layout/cycle4"/>
    <dgm:cxn modelId="{DE8A83B6-EDE4-4186-9645-F863327E9646}" type="presParOf" srcId="{50F2F52B-7E72-4339-9ABA-2D29EB511A27}" destId="{DE536910-6C40-47BF-8667-FEB2CDBC68CB}" srcOrd="0" destOrd="0" presId="urn:microsoft.com/office/officeart/2005/8/layout/cycle4"/>
    <dgm:cxn modelId="{B5173863-CD0B-4B02-8CA0-B484607D44DD}" type="presParOf" srcId="{50F2F52B-7E72-4339-9ABA-2D29EB511A27}" destId="{244B98C7-2F16-4022-AE02-028745FCEF2E}" srcOrd="1" destOrd="0" presId="urn:microsoft.com/office/officeart/2005/8/layout/cycle4"/>
    <dgm:cxn modelId="{E7FA08A0-60C6-48E8-B2CA-0A8A77095522}" type="presParOf" srcId="{50F2F52B-7E72-4339-9ABA-2D29EB511A27}" destId="{258A5108-37E8-441B-90F1-94BE66DB2D86}" srcOrd="2" destOrd="0" presId="urn:microsoft.com/office/officeart/2005/8/layout/cycle4"/>
    <dgm:cxn modelId="{B3B89498-B50A-4A16-A439-9B8CC004684C}" type="presParOf" srcId="{50F2F52B-7E72-4339-9ABA-2D29EB511A27}" destId="{746615AD-E6DB-45C6-AD61-EADB968039AA}" srcOrd="3" destOrd="0" presId="urn:microsoft.com/office/officeart/2005/8/layout/cycle4"/>
    <dgm:cxn modelId="{373EF085-2509-420C-B4A0-0FC92ED8A1F5}" type="presParOf" srcId="{50F2F52B-7E72-4339-9ABA-2D29EB511A27}" destId="{8F0E13AB-2083-4CCD-8BAA-F0EF3BF61FA5}" srcOrd="4" destOrd="0" presId="urn:microsoft.com/office/officeart/2005/8/layout/cycle4"/>
    <dgm:cxn modelId="{56E07612-A4BB-4020-AEA0-F2F8ECF7C4A2}" type="presParOf" srcId="{3B4EA818-D4E5-40E9-9BA5-222716F5E120}" destId="{04233A27-D7F8-4473-8676-EE962DB7E327}" srcOrd="2" destOrd="0" presId="urn:microsoft.com/office/officeart/2005/8/layout/cycle4"/>
    <dgm:cxn modelId="{F5090942-8838-4CC3-8E10-71CBEB02B42F}" type="presParOf" srcId="{3B4EA818-D4E5-40E9-9BA5-222716F5E120}" destId="{DDA008F0-6FD6-4A1D-8F43-D93EEE145F7E}"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36910-6C40-47BF-8667-FEB2CDBC68CB}">
      <dsp:nvSpPr>
        <dsp:cNvPr id="0" name=""/>
        <dsp:cNvSpPr/>
      </dsp:nvSpPr>
      <dsp:spPr>
        <a:xfrm>
          <a:off x="1688667" y="317068"/>
          <a:ext cx="2408606" cy="2408606"/>
        </a:xfrm>
        <a:prstGeom prst="pieWedg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solidFill>
                <a:srgbClr val="002060"/>
              </a:solidFill>
              <a:latin typeface="Trebuchet MS" pitchFamily="34" charset="0"/>
            </a:rPr>
            <a:t>VISION</a:t>
          </a:r>
          <a:endParaRPr lang="en-US" sz="2400" kern="1200" dirty="0">
            <a:solidFill>
              <a:srgbClr val="002060"/>
            </a:solidFill>
            <a:latin typeface="Trebuchet MS" pitchFamily="34" charset="0"/>
          </a:endParaRPr>
        </a:p>
      </dsp:txBody>
      <dsp:txXfrm>
        <a:off x="2394131" y="1022532"/>
        <a:ext cx="1703142" cy="1703142"/>
      </dsp:txXfrm>
    </dsp:sp>
    <dsp:sp modelId="{244B98C7-2F16-4022-AE02-028745FCEF2E}">
      <dsp:nvSpPr>
        <dsp:cNvPr id="0" name=""/>
        <dsp:cNvSpPr/>
      </dsp:nvSpPr>
      <dsp:spPr>
        <a:xfrm rot="5400000">
          <a:off x="4208526" y="317068"/>
          <a:ext cx="2408606" cy="2408606"/>
        </a:xfrm>
        <a:prstGeom prst="pieWedge">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solidFill>
                <a:srgbClr val="002060"/>
              </a:solidFill>
              <a:latin typeface="Trebuchet MS" pitchFamily="34" charset="0"/>
            </a:rPr>
            <a:t>MISSION</a:t>
          </a:r>
        </a:p>
      </dsp:txBody>
      <dsp:txXfrm rot="-5400000">
        <a:off x="4208526" y="1022532"/>
        <a:ext cx="1703142" cy="1703142"/>
      </dsp:txXfrm>
    </dsp:sp>
    <dsp:sp modelId="{258A5108-37E8-441B-90F1-94BE66DB2D86}">
      <dsp:nvSpPr>
        <dsp:cNvPr id="0" name=""/>
        <dsp:cNvSpPr/>
      </dsp:nvSpPr>
      <dsp:spPr>
        <a:xfrm rot="10800000">
          <a:off x="4208526" y="2836926"/>
          <a:ext cx="2408606" cy="2408606"/>
        </a:xfrm>
        <a:prstGeom prst="pieWedge">
          <a:avLst/>
        </a:prstGeom>
        <a:solidFill>
          <a:schemeClr val="accent6">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002060"/>
              </a:solidFill>
              <a:latin typeface="Trebuchet MS" pitchFamily="34" charset="0"/>
            </a:rPr>
            <a:t>CORPORATE VALUES</a:t>
          </a:r>
          <a:endParaRPr lang="en-US" sz="2000" b="1" kern="1200" dirty="0">
            <a:solidFill>
              <a:srgbClr val="002060"/>
            </a:solidFill>
            <a:latin typeface="Trebuchet MS" pitchFamily="34" charset="0"/>
          </a:endParaRPr>
        </a:p>
      </dsp:txBody>
      <dsp:txXfrm rot="10800000">
        <a:off x="4208526" y="2836926"/>
        <a:ext cx="1703142" cy="1703142"/>
      </dsp:txXfrm>
    </dsp:sp>
    <dsp:sp modelId="{746615AD-E6DB-45C6-AD61-EADB968039AA}">
      <dsp:nvSpPr>
        <dsp:cNvPr id="0" name=""/>
        <dsp:cNvSpPr/>
      </dsp:nvSpPr>
      <dsp:spPr>
        <a:xfrm rot="16200000">
          <a:off x="1688667" y="2836926"/>
          <a:ext cx="2408606" cy="2408606"/>
        </a:xfrm>
        <a:prstGeom prst="pieWedge">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solidFill>
                <a:srgbClr val="002060"/>
              </a:solidFill>
              <a:latin typeface="Trebuchet MS" pitchFamily="34" charset="0"/>
            </a:rPr>
            <a:t>QUALITY POLICY</a:t>
          </a:r>
        </a:p>
      </dsp:txBody>
      <dsp:txXfrm rot="5400000">
        <a:off x="2394131" y="2836926"/>
        <a:ext cx="1703142" cy="1703142"/>
      </dsp:txXfrm>
    </dsp:sp>
    <dsp:sp modelId="{04233A27-D7F8-4473-8676-EE962DB7E327}">
      <dsp:nvSpPr>
        <dsp:cNvPr id="0" name=""/>
        <dsp:cNvSpPr/>
      </dsp:nvSpPr>
      <dsp:spPr>
        <a:xfrm>
          <a:off x="7889995" y="2221260"/>
          <a:ext cx="831608" cy="723138"/>
        </a:xfrm>
        <a:prstGeom prst="circularArrow">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A008F0-6FD6-4A1D-8F43-D93EEE145F7E}">
      <dsp:nvSpPr>
        <dsp:cNvPr id="0" name=""/>
        <dsp:cNvSpPr/>
      </dsp:nvSpPr>
      <dsp:spPr>
        <a:xfrm rot="10800000">
          <a:off x="7889995" y="2743963"/>
          <a:ext cx="831608" cy="690712"/>
        </a:xfrm>
        <a:prstGeom prst="circularArrow">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7F4DC2-8729-4AD0-B6A2-E40989163240}" type="datetimeFigureOut">
              <a:rPr lang="en-US" smtClean="0"/>
              <a:t>2/20/2012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58B827-5067-4919-BE6A-B7E0EAB9001B}" type="slidenum">
              <a:rPr lang="en-US" smtClean="0"/>
              <a:t>‹#›</a:t>
            </a:fld>
            <a:endParaRPr lang="en-US"/>
          </a:p>
        </p:txBody>
      </p:sp>
    </p:spTree>
    <p:extLst>
      <p:ext uri="{BB962C8B-B14F-4D97-AF65-F5344CB8AC3E}">
        <p14:creationId xmlns:p14="http://schemas.microsoft.com/office/powerpoint/2010/main" val="2382476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BFBD8F-3D93-49B6-BE27-D72E5FB9F51C}" type="datetimeFigureOut">
              <a:rPr lang="en-US" smtClean="0"/>
              <a:t>2/20/2012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5106B5-B33E-467C-96D5-63C68E70A68B}" type="slidenum">
              <a:rPr lang="en-US" smtClean="0"/>
              <a:t>‹#›</a:t>
            </a:fld>
            <a:endParaRPr lang="en-US"/>
          </a:p>
        </p:txBody>
      </p:sp>
    </p:spTree>
    <p:extLst>
      <p:ext uri="{BB962C8B-B14F-4D97-AF65-F5344CB8AC3E}">
        <p14:creationId xmlns:p14="http://schemas.microsoft.com/office/powerpoint/2010/main" val="429778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70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t>10.00 – 10.05am</a:t>
            </a:r>
          </a:p>
          <a:p>
            <a:pPr>
              <a:spcBef>
                <a:spcPct val="0"/>
              </a:spcBef>
            </a:pPr>
            <a:r>
              <a:rPr lang="en-US" smtClean="0"/>
              <a:t>-Explain</a:t>
            </a: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F304AF8E-4DBE-4C93-9684-CB3BEBBD5687}" type="slidenum">
              <a:rPr lang="en-US"/>
              <a:pPr fontAlgn="base">
                <a:spcBef>
                  <a:spcPct val="0"/>
                </a:spcBef>
                <a:spcAft>
                  <a:spcPct val="0"/>
                </a:spcAft>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931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446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77D75BB-47D2-4B1F-AE2B-CC512F7D0B0D}" type="datetimeFigureOut">
              <a:rPr lang="en-US"/>
              <a:pPr>
                <a:defRPr/>
              </a:pPr>
              <a:t>2/20/2012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1B30BCE-3A4C-4D2A-9507-0678F1143881}" type="slidenum">
              <a:rPr lang="en-US"/>
              <a:pPr>
                <a:defRPr/>
              </a:pPr>
              <a:t>‹#›</a:t>
            </a:fld>
            <a:endParaRPr lang="en-US"/>
          </a:p>
        </p:txBody>
      </p:sp>
    </p:spTree>
    <p:extLst>
      <p:ext uri="{BB962C8B-B14F-4D97-AF65-F5344CB8AC3E}">
        <p14:creationId xmlns:p14="http://schemas.microsoft.com/office/powerpoint/2010/main" val="720133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96C6F65-45E6-47C0-B262-3917BFCE1478}" type="datetimeFigureOut">
              <a:rPr lang="en-US"/>
              <a:pPr>
                <a:defRPr/>
              </a:pPr>
              <a:t>2/20/2012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89AF4EF-7ED8-454B-A44C-8C5384FBF5EE}" type="slidenum">
              <a:rPr lang="en-US"/>
              <a:pPr>
                <a:defRPr/>
              </a:pPr>
              <a:t>‹#›</a:t>
            </a:fld>
            <a:endParaRPr lang="en-US"/>
          </a:p>
        </p:txBody>
      </p:sp>
    </p:spTree>
    <p:extLst>
      <p:ext uri="{BB962C8B-B14F-4D97-AF65-F5344CB8AC3E}">
        <p14:creationId xmlns:p14="http://schemas.microsoft.com/office/powerpoint/2010/main" val="346845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A07CB57-F4FC-4FCD-AAEC-E51AA8691C49}" type="datetimeFigureOut">
              <a:rPr lang="en-US"/>
              <a:pPr>
                <a:defRPr/>
              </a:pPr>
              <a:t>2/20/2012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C8A600-E9FF-4EC9-BFEE-74838FC493EB}" type="slidenum">
              <a:rPr lang="en-US"/>
              <a:pPr>
                <a:defRPr/>
              </a:pPr>
              <a:t>‹#›</a:t>
            </a:fld>
            <a:endParaRPr lang="en-US"/>
          </a:p>
        </p:txBody>
      </p:sp>
    </p:spTree>
    <p:extLst>
      <p:ext uri="{BB962C8B-B14F-4D97-AF65-F5344CB8AC3E}">
        <p14:creationId xmlns:p14="http://schemas.microsoft.com/office/powerpoint/2010/main" val="3255962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E8F8DAA-8DEC-4159-A75B-590E792B98A8}" type="datetimeFigureOut">
              <a:rPr lang="en-US"/>
              <a:pPr>
                <a:defRPr/>
              </a:pPr>
              <a:t>2/20/2012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8E43FB3-A16B-4621-B98A-24D724C8BC50}" type="slidenum">
              <a:rPr lang="en-US"/>
              <a:pPr>
                <a:defRPr/>
              </a:pPr>
              <a:t>‹#›</a:t>
            </a:fld>
            <a:endParaRPr lang="en-US"/>
          </a:p>
        </p:txBody>
      </p:sp>
    </p:spTree>
    <p:extLst>
      <p:ext uri="{BB962C8B-B14F-4D97-AF65-F5344CB8AC3E}">
        <p14:creationId xmlns:p14="http://schemas.microsoft.com/office/powerpoint/2010/main" val="1434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9EF0A6D-8BC5-4B1E-904B-5DF95932799D}" type="datetimeFigureOut">
              <a:rPr lang="en-US"/>
              <a:pPr>
                <a:defRPr/>
              </a:pPr>
              <a:t>2/20/2012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D81453-0428-49B1-87E1-DB853F65C7B5}" type="slidenum">
              <a:rPr lang="en-US"/>
              <a:pPr>
                <a:defRPr/>
              </a:pPr>
              <a:t>‹#›</a:t>
            </a:fld>
            <a:endParaRPr lang="en-US"/>
          </a:p>
        </p:txBody>
      </p:sp>
    </p:spTree>
    <p:extLst>
      <p:ext uri="{BB962C8B-B14F-4D97-AF65-F5344CB8AC3E}">
        <p14:creationId xmlns:p14="http://schemas.microsoft.com/office/powerpoint/2010/main" val="3577640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6E1025B-3A87-41F7-8ED4-E64EA2DD3ABD}" type="datetimeFigureOut">
              <a:rPr lang="en-US"/>
              <a:pPr>
                <a:defRPr/>
              </a:pPr>
              <a:t>2/20/2012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592FFFD-9CED-4E5E-A866-B4BF3EADC4A2}" type="slidenum">
              <a:rPr lang="en-US"/>
              <a:pPr>
                <a:defRPr/>
              </a:pPr>
              <a:t>‹#›</a:t>
            </a:fld>
            <a:endParaRPr lang="en-US"/>
          </a:p>
        </p:txBody>
      </p:sp>
    </p:spTree>
    <p:extLst>
      <p:ext uri="{BB962C8B-B14F-4D97-AF65-F5344CB8AC3E}">
        <p14:creationId xmlns:p14="http://schemas.microsoft.com/office/powerpoint/2010/main" val="278597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5A028BE-33CF-4325-B198-B75E10E78592}" type="datetimeFigureOut">
              <a:rPr lang="en-US"/>
              <a:pPr>
                <a:defRPr/>
              </a:pPr>
              <a:t>2/20/2012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F2D80D2-0585-47E0-A1DE-BD86A3238FC8}" type="slidenum">
              <a:rPr lang="en-US"/>
              <a:pPr>
                <a:defRPr/>
              </a:pPr>
              <a:t>‹#›</a:t>
            </a:fld>
            <a:endParaRPr lang="en-US"/>
          </a:p>
        </p:txBody>
      </p:sp>
    </p:spTree>
    <p:extLst>
      <p:ext uri="{BB962C8B-B14F-4D97-AF65-F5344CB8AC3E}">
        <p14:creationId xmlns:p14="http://schemas.microsoft.com/office/powerpoint/2010/main" val="43808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ACF99C4-E421-420D-81BF-92F000DCB659}" type="datetimeFigureOut">
              <a:rPr lang="en-US"/>
              <a:pPr>
                <a:defRPr/>
              </a:pPr>
              <a:t>2/20/2012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8189A82-1328-43D1-8554-1BE452A65EC6}" type="slidenum">
              <a:rPr lang="en-US"/>
              <a:pPr>
                <a:defRPr/>
              </a:pPr>
              <a:t>‹#›</a:t>
            </a:fld>
            <a:endParaRPr lang="en-US"/>
          </a:p>
        </p:txBody>
      </p:sp>
    </p:spTree>
    <p:extLst>
      <p:ext uri="{BB962C8B-B14F-4D97-AF65-F5344CB8AC3E}">
        <p14:creationId xmlns:p14="http://schemas.microsoft.com/office/powerpoint/2010/main" val="3604700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rcRect l="3069" t="29333"/>
          <a:stretch>
            <a:fillRect/>
          </a:stretch>
        </p:blipFill>
        <p:spPr bwMode="auto">
          <a:xfrm>
            <a:off x="7555706" y="5378451"/>
            <a:ext cx="1000125" cy="10302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213" y="165100"/>
            <a:ext cx="71120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WordArt 13"/>
          <p:cNvSpPr>
            <a:spLocks noChangeArrowheads="1" noChangeShapeType="1" noTextEdit="1"/>
          </p:cNvSpPr>
          <p:nvPr/>
        </p:nvSpPr>
        <p:spPr bwMode="auto">
          <a:xfrm>
            <a:off x="7467600" y="5378451"/>
            <a:ext cx="1088232" cy="1030288"/>
          </a:xfrm>
          <a:prstGeom prst="rect">
            <a:avLst/>
          </a:prstGeom>
        </p:spPr>
        <p:txBody>
          <a:bodyPr spcFirstLastPara="1" wrap="none" fromWordArt="1">
            <a:prstTxWarp prst="textArchUp">
              <a:avLst>
                <a:gd name="adj" fmla="val 10387377"/>
              </a:avLst>
            </a:prstTxWarp>
          </a:bodyPr>
          <a:lstStyle/>
          <a:p>
            <a:pPr algn="ctr"/>
            <a:r>
              <a:rPr lang="en-US" sz="3600" kern="10" dirty="0">
                <a:ln w="9525">
                  <a:solidFill>
                    <a:srgbClr val="000000"/>
                  </a:solidFill>
                  <a:round/>
                  <a:headEnd/>
                  <a:tailEnd/>
                </a:ln>
                <a:solidFill>
                  <a:srgbClr val="000000"/>
                </a:solidFill>
                <a:latin typeface="Arial"/>
                <a:cs typeface="Arial"/>
              </a:rPr>
              <a:t>Top Glove, Top Quality, Top </a:t>
            </a:r>
            <a:r>
              <a:rPr lang="en-US" sz="3600" kern="10" dirty="0" smtClean="0">
                <a:ln w="9525">
                  <a:solidFill>
                    <a:srgbClr val="000000"/>
                  </a:solidFill>
                  <a:round/>
                  <a:headEnd/>
                  <a:tailEnd/>
                </a:ln>
                <a:solidFill>
                  <a:srgbClr val="000000"/>
                </a:solidFill>
                <a:latin typeface="Arial"/>
                <a:cs typeface="Arial"/>
              </a:rPr>
              <a:t>Efficiency</a:t>
            </a:r>
          </a:p>
          <a:p>
            <a:pPr algn="ctr"/>
            <a:endParaRPr lang="en-US" sz="3600" kern="10" dirty="0">
              <a:ln w="9525">
                <a:solidFill>
                  <a:srgbClr val="000000"/>
                </a:solidFill>
                <a:round/>
                <a:headEnd/>
                <a:tailEnd/>
              </a:ln>
              <a:solidFill>
                <a:srgbClr val="000000"/>
              </a:solidFill>
              <a:latin typeface="Arial"/>
              <a:cs typeface="Arial"/>
            </a:endParaRPr>
          </a:p>
        </p:txBody>
      </p:sp>
      <p:sp>
        <p:nvSpPr>
          <p:cNvPr id="5" name="Text Box 16"/>
          <p:cNvSpPr txBox="1">
            <a:spLocks noChangeArrowheads="1"/>
          </p:cNvSpPr>
          <p:nvPr/>
        </p:nvSpPr>
        <p:spPr bwMode="auto">
          <a:xfrm>
            <a:off x="6956425" y="6424613"/>
            <a:ext cx="2198688" cy="3365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800" b="1" dirty="0">
                <a:solidFill>
                  <a:srgbClr val="000000"/>
                </a:solidFill>
                <a:latin typeface="Arial Black" pitchFamily="34" charset="0"/>
              </a:rPr>
              <a:t>Good Health, Safety First </a:t>
            </a:r>
          </a:p>
          <a:p>
            <a:pPr algn="ctr"/>
            <a:r>
              <a:rPr lang="en-US" sz="800" b="1" dirty="0">
                <a:solidFill>
                  <a:srgbClr val="000000"/>
                </a:solidFill>
                <a:latin typeface="Arial Black" pitchFamily="34" charset="0"/>
              </a:rPr>
              <a:t>&amp; Be Honest</a:t>
            </a:r>
          </a:p>
        </p:txBody>
      </p:sp>
      <p:sp>
        <p:nvSpPr>
          <p:cNvPr id="6" name="TextBox 12"/>
          <p:cNvSpPr txBox="1">
            <a:spLocks noChangeArrowheads="1"/>
          </p:cNvSpPr>
          <p:nvPr/>
        </p:nvSpPr>
        <p:spPr bwMode="auto">
          <a:xfrm>
            <a:off x="942975" y="357188"/>
            <a:ext cx="2959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auto" hangingPunct="1">
              <a:spcBef>
                <a:spcPts val="0"/>
              </a:spcBef>
              <a:spcAft>
                <a:spcPts val="0"/>
              </a:spcAft>
              <a:defRPr/>
            </a:pPr>
            <a:r>
              <a:rPr lang="en-US" sz="1200" b="1">
                <a:solidFill>
                  <a:srgbClr val="166BB1"/>
                </a:solidFill>
                <a:latin typeface="Trebuchet MS" pitchFamily="34" charset="0"/>
              </a:rPr>
              <a:t>Top Glove Corporation Berhad</a:t>
            </a:r>
            <a:endParaRPr lang="en-MY" sz="1200" b="1">
              <a:solidFill>
                <a:srgbClr val="166BB1"/>
              </a:solidFill>
              <a:latin typeface="Trebuchet MS" pitchFamily="34" charset="0"/>
            </a:endParaRPr>
          </a:p>
        </p:txBody>
      </p:sp>
      <p:sp>
        <p:nvSpPr>
          <p:cNvPr id="7" name="Line 18"/>
          <p:cNvSpPr>
            <a:spLocks noChangeShapeType="1"/>
          </p:cNvSpPr>
          <p:nvPr/>
        </p:nvSpPr>
        <p:spPr bwMode="auto">
          <a:xfrm>
            <a:off x="3516313" y="504825"/>
            <a:ext cx="5181600" cy="0"/>
          </a:xfrm>
          <a:prstGeom prst="line">
            <a:avLst/>
          </a:prstGeom>
          <a:noFill/>
          <a:ln w="57150" cap="rnd">
            <a:solidFill>
              <a:srgbClr val="0066CC"/>
            </a:solidFill>
            <a:prstDash val="sysDot"/>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en-US"/>
          </a:p>
        </p:txBody>
      </p:sp>
      <p:sp>
        <p:nvSpPr>
          <p:cNvPr id="8" name="Line 19"/>
          <p:cNvSpPr>
            <a:spLocks noChangeShapeType="1"/>
          </p:cNvSpPr>
          <p:nvPr/>
        </p:nvSpPr>
        <p:spPr bwMode="auto">
          <a:xfrm flipV="1">
            <a:off x="649146" y="6407150"/>
            <a:ext cx="6564312" cy="1588"/>
          </a:xfrm>
          <a:prstGeom prst="line">
            <a:avLst/>
          </a:prstGeom>
          <a:noFill/>
          <a:ln w="57150" cap="rnd">
            <a:solidFill>
              <a:srgbClr val="0066CC"/>
            </a:solidFill>
            <a:prstDash val="sysDot"/>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en-US"/>
          </a:p>
        </p:txBody>
      </p:sp>
      <p:sp>
        <p:nvSpPr>
          <p:cNvPr id="9" name="Date Placeholder 1"/>
          <p:cNvSpPr>
            <a:spLocks noGrp="1"/>
          </p:cNvSpPr>
          <p:nvPr>
            <p:ph type="dt" sz="half" idx="10"/>
          </p:nvPr>
        </p:nvSpPr>
        <p:spPr/>
        <p:txBody>
          <a:bodyPr/>
          <a:lstStyle>
            <a:lvl1pPr>
              <a:defRPr/>
            </a:lvl1pPr>
          </a:lstStyle>
          <a:p>
            <a:pPr>
              <a:defRPr/>
            </a:pPr>
            <a:fld id="{CB6228AB-6BB1-47AD-A121-6311EE20849F}" type="datetimeFigureOut">
              <a:rPr lang="en-US"/>
              <a:pPr>
                <a:defRPr/>
              </a:pPr>
              <a:t>2/20/2012</a:t>
            </a:fld>
            <a:endParaRPr lang="en-US"/>
          </a:p>
        </p:txBody>
      </p:sp>
      <p:sp>
        <p:nvSpPr>
          <p:cNvPr id="10" name="Footer Placeholder 2"/>
          <p:cNvSpPr>
            <a:spLocks noGrp="1"/>
          </p:cNvSpPr>
          <p:nvPr>
            <p:ph type="ftr" sz="quarter" idx="11"/>
          </p:nvPr>
        </p:nvSpPr>
        <p:spPr/>
        <p:txBody>
          <a:bodyPr/>
          <a:lstStyle>
            <a:lvl1pPr>
              <a:defRPr/>
            </a:lvl1pPr>
          </a:lstStyle>
          <a:p>
            <a:pPr>
              <a:defRPr/>
            </a:pPr>
            <a:endParaRPr lang="en-US"/>
          </a:p>
        </p:txBody>
      </p:sp>
      <p:sp>
        <p:nvSpPr>
          <p:cNvPr id="11" name="Slide Number Placeholder 3"/>
          <p:cNvSpPr>
            <a:spLocks noGrp="1"/>
          </p:cNvSpPr>
          <p:nvPr>
            <p:ph type="sldNum" sz="quarter" idx="12"/>
          </p:nvPr>
        </p:nvSpPr>
        <p:spPr/>
        <p:txBody>
          <a:bodyPr/>
          <a:lstStyle>
            <a:lvl1pPr>
              <a:defRPr/>
            </a:lvl1pPr>
          </a:lstStyle>
          <a:p>
            <a:pPr>
              <a:defRPr/>
            </a:pPr>
            <a:fld id="{38A5A3E8-97B1-44BF-80A6-57927A66593C}" type="slidenum">
              <a:rPr lang="en-US"/>
              <a:pPr>
                <a:defRPr/>
              </a:pPr>
              <a:t>‹#›</a:t>
            </a:fld>
            <a:endParaRPr lang="en-US" dirty="0"/>
          </a:p>
        </p:txBody>
      </p:sp>
    </p:spTree>
    <p:extLst>
      <p:ext uri="{BB962C8B-B14F-4D97-AF65-F5344CB8AC3E}">
        <p14:creationId xmlns:p14="http://schemas.microsoft.com/office/powerpoint/2010/main" val="4219590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841F9F0-D0A1-4145-B049-8882F12AA733}" type="datetimeFigureOut">
              <a:rPr lang="en-US"/>
              <a:pPr>
                <a:defRPr/>
              </a:pPr>
              <a:t>2/20/2012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0C69983-5FAF-4E2D-BAF1-A142B192C94E}" type="slidenum">
              <a:rPr lang="en-US"/>
              <a:pPr>
                <a:defRPr/>
              </a:pPr>
              <a:t>‹#›</a:t>
            </a:fld>
            <a:endParaRPr lang="en-US"/>
          </a:p>
        </p:txBody>
      </p:sp>
    </p:spTree>
    <p:extLst>
      <p:ext uri="{BB962C8B-B14F-4D97-AF65-F5344CB8AC3E}">
        <p14:creationId xmlns:p14="http://schemas.microsoft.com/office/powerpoint/2010/main" val="1385323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66766BF-DE84-4A2E-A888-3FFE916EFE9F}" type="datetimeFigureOut">
              <a:rPr lang="en-US"/>
              <a:pPr>
                <a:defRPr/>
              </a:pPr>
              <a:t>2/20/2012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367C194-9C71-46A3-A191-E0CEB0370BA3}" type="slidenum">
              <a:rPr lang="en-US"/>
              <a:pPr>
                <a:defRPr/>
              </a:pPr>
              <a:t>‹#›</a:t>
            </a:fld>
            <a:endParaRPr lang="en-US"/>
          </a:p>
        </p:txBody>
      </p:sp>
    </p:spTree>
    <p:extLst>
      <p:ext uri="{BB962C8B-B14F-4D97-AF65-F5344CB8AC3E}">
        <p14:creationId xmlns:p14="http://schemas.microsoft.com/office/powerpoint/2010/main" val="202379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52107C6A-BD08-478A-8619-D31A30C5529E}" type="datetimeFigureOut">
              <a:rPr lang="en-US"/>
              <a:pPr>
                <a:defRPr/>
              </a:pPr>
              <a:t>2/20/2012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5D8480B4-E68D-43F8-A561-5CC536B2B4B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1" r:id="rId7"/>
    <p:sldLayoutId id="2147483667" r:id="rId8"/>
    <p:sldLayoutId id="2147483668" r:id="rId9"/>
    <p:sldLayoutId id="2147483669" r:id="rId10"/>
    <p:sldLayoutId id="2147483670"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bmp"/><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b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8.b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bmp"/><Relationship Id="rId2" Type="http://schemas.openxmlformats.org/officeDocument/2006/relationships/image" Target="../media/image49.b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b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0.b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44.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bmp"/><Relationship Id="rId1" Type="http://schemas.openxmlformats.org/officeDocument/2006/relationships/slideLayout" Target="../slideLayouts/slideLayout7.xml"/><Relationship Id="rId4" Type="http://schemas.openxmlformats.org/officeDocument/2006/relationships/image" Target="../media/image66.bmp"/></Relationships>
</file>

<file path=ppt/slides/_rels/slide4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g"/><Relationship Id="rId1" Type="http://schemas.openxmlformats.org/officeDocument/2006/relationships/slideLayout" Target="../slideLayouts/slideLayout7.xml"/><Relationship Id="rId4" Type="http://schemas.openxmlformats.org/officeDocument/2006/relationships/image" Target="../media/image69.gif"/></Relationships>
</file>

<file path=ppt/slides/_rels/slide4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1.b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em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bmp"/><Relationship Id="rId2" Type="http://schemas.openxmlformats.org/officeDocument/2006/relationships/image" Target="../media/image77.b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8"/>
          <p:cNvPicPr>
            <a:picLocks noChangeAspect="1"/>
          </p:cNvPicPr>
          <p:nvPr/>
        </p:nvPicPr>
        <p:blipFill>
          <a:blip r:embed="rId3"/>
          <a:srcRect/>
          <a:stretch>
            <a:fillRect/>
          </a:stretch>
        </p:blipFill>
        <p:spPr bwMode="auto">
          <a:xfrm>
            <a:off x="4132263" y="3111500"/>
            <a:ext cx="5048250" cy="3365500"/>
          </a:xfrm>
          <a:prstGeom prst="rect">
            <a:avLst/>
          </a:prstGeom>
          <a:noFill/>
          <a:ln w="9525">
            <a:noFill/>
            <a:miter lim="800000"/>
            <a:headEnd/>
            <a:tailEnd/>
          </a:ln>
        </p:spPr>
      </p:pic>
      <p:pic>
        <p:nvPicPr>
          <p:cNvPr id="15362" name="Picture 10"/>
          <p:cNvPicPr>
            <a:picLocks noChangeAspect="1"/>
          </p:cNvPicPr>
          <p:nvPr/>
        </p:nvPicPr>
        <p:blipFill>
          <a:blip r:embed="rId4"/>
          <a:srcRect/>
          <a:stretch>
            <a:fillRect/>
          </a:stretch>
        </p:blipFill>
        <p:spPr bwMode="auto">
          <a:xfrm>
            <a:off x="395288" y="1268413"/>
            <a:ext cx="2736850" cy="2968625"/>
          </a:xfrm>
          <a:prstGeom prst="rect">
            <a:avLst/>
          </a:prstGeom>
          <a:noFill/>
          <a:ln w="9525">
            <a:noFill/>
            <a:miter lim="800000"/>
            <a:headEnd/>
            <a:tailEnd/>
          </a:ln>
        </p:spPr>
      </p:pic>
      <p:sp>
        <p:nvSpPr>
          <p:cNvPr id="12" name="Title 1"/>
          <p:cNvSpPr txBox="1">
            <a:spLocks/>
          </p:cNvSpPr>
          <p:nvPr/>
        </p:nvSpPr>
        <p:spPr>
          <a:xfrm>
            <a:off x="3368675" y="2767013"/>
            <a:ext cx="5775325" cy="1441450"/>
          </a:xfrm>
          <a:prstGeom prst="rect">
            <a:avLst/>
          </a:prstGeom>
        </p:spPr>
        <p:txBody>
          <a:bodyPr anchor="ctr">
            <a:normAutofit fontScale="4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lnSpc>
                <a:spcPct val="120000"/>
              </a:lnSpc>
              <a:spcAft>
                <a:spcPts val="600"/>
              </a:spcAft>
              <a:defRPr/>
            </a:pPr>
            <a:r>
              <a:rPr lang="en-US" sz="7600" dirty="0" smtClean="0">
                <a:solidFill>
                  <a:srgbClr val="000066"/>
                </a:solidFill>
                <a:latin typeface="Trebuchet MS" pitchFamily="34" charset="0"/>
                <a:cs typeface="Arial" pitchFamily="34" charset="0"/>
              </a:rPr>
              <a:t>Top Glove Corporation </a:t>
            </a:r>
            <a:r>
              <a:rPr lang="en-US" sz="7600" dirty="0" err="1" smtClean="0">
                <a:solidFill>
                  <a:srgbClr val="000066"/>
                </a:solidFill>
                <a:latin typeface="Trebuchet MS" pitchFamily="34" charset="0"/>
                <a:cs typeface="Arial" pitchFamily="34" charset="0"/>
              </a:rPr>
              <a:t>Bhd</a:t>
            </a:r>
            <a:endParaRPr lang="en-US" sz="7600" dirty="0" smtClean="0">
              <a:solidFill>
                <a:srgbClr val="000066"/>
              </a:solidFill>
              <a:latin typeface="Trebuchet MS" pitchFamily="34" charset="0"/>
              <a:cs typeface="Arial" pitchFamily="34" charset="0"/>
            </a:endParaRPr>
          </a:p>
          <a:p>
            <a:pPr algn="l" fontAlgn="auto">
              <a:lnSpc>
                <a:spcPct val="120000"/>
              </a:lnSpc>
              <a:spcAft>
                <a:spcPts val="0"/>
              </a:spcAft>
              <a:defRPr/>
            </a:pPr>
            <a:endParaRPr lang="en-US" sz="7000" dirty="0" smtClean="0">
              <a:solidFill>
                <a:srgbClr val="000066"/>
              </a:solidFill>
              <a:latin typeface="Trebuchet MS" pitchFamily="34" charset="0"/>
              <a:cs typeface="Arial" pitchFamily="34" charset="0"/>
            </a:endParaRPr>
          </a:p>
          <a:p>
            <a:pPr algn="l" fontAlgn="auto">
              <a:lnSpc>
                <a:spcPct val="120000"/>
              </a:lnSpc>
              <a:spcAft>
                <a:spcPts val="0"/>
              </a:spcAft>
              <a:defRPr/>
            </a:pPr>
            <a:endParaRPr lang="en-US" sz="7000" dirty="0">
              <a:solidFill>
                <a:srgbClr val="000066"/>
              </a:solidFill>
              <a:latin typeface="Trebuchet MS" pitchFamily="34" charset="0"/>
              <a:cs typeface="Arial" pitchFamily="34" charset="0"/>
            </a:endParaRPr>
          </a:p>
          <a:p>
            <a:pPr algn="l" fontAlgn="auto">
              <a:lnSpc>
                <a:spcPct val="120000"/>
              </a:lnSpc>
              <a:spcAft>
                <a:spcPts val="0"/>
              </a:spcAft>
              <a:defRPr/>
            </a:pPr>
            <a:endParaRPr lang="en-US" sz="7000" dirty="0">
              <a:solidFill>
                <a:srgbClr val="000066"/>
              </a:solidFill>
              <a:latin typeface="Trebuchet MS" pitchFamily="34" charset="0"/>
              <a:cs typeface="Arial" pitchFamily="34" charset="0"/>
            </a:endParaRPr>
          </a:p>
        </p:txBody>
      </p:sp>
      <p:sp>
        <p:nvSpPr>
          <p:cNvPr id="13" name="TextBox 12"/>
          <p:cNvSpPr txBox="1"/>
          <p:nvPr/>
        </p:nvSpPr>
        <p:spPr>
          <a:xfrm>
            <a:off x="0" y="6308725"/>
            <a:ext cx="9144000" cy="339725"/>
          </a:xfrm>
          <a:prstGeom prst="rect">
            <a:avLst/>
          </a:prstGeom>
          <a:solidFill>
            <a:schemeClr val="accent5"/>
          </a:solidFill>
        </p:spPr>
        <p:txBody>
          <a:bodyPr>
            <a:spAutoFit/>
          </a:bodyPr>
          <a:lstStyle/>
          <a:p>
            <a:pPr algn="ctr" fontAlgn="auto">
              <a:spcBef>
                <a:spcPts val="0"/>
              </a:spcBef>
              <a:spcAft>
                <a:spcPts val="0"/>
              </a:spcAft>
              <a:defRPr/>
            </a:pPr>
            <a:r>
              <a:rPr lang="en-US" sz="1600" dirty="0">
                <a:solidFill>
                  <a:schemeClr val="bg1"/>
                </a:solidFill>
                <a:latin typeface="Trebuchet MS" pitchFamily="34" charset="0"/>
                <a:cs typeface="+mn-cs"/>
              </a:rPr>
              <a:t>Bursa Malaysia </a:t>
            </a:r>
            <a:r>
              <a:rPr lang="en-US" sz="1600" b="1" dirty="0">
                <a:solidFill>
                  <a:schemeClr val="bg1"/>
                </a:solidFill>
                <a:latin typeface="Trebuchet MS" pitchFamily="34" charset="0"/>
                <a:cs typeface="+mn-cs"/>
              </a:rPr>
              <a:t>7113 </a:t>
            </a:r>
            <a:r>
              <a:rPr lang="en-US" sz="1600" dirty="0">
                <a:solidFill>
                  <a:schemeClr val="bg1"/>
                </a:solidFill>
                <a:latin typeface="Trebuchet MS" pitchFamily="34" charset="0"/>
                <a:cs typeface="+mn-cs"/>
              </a:rPr>
              <a:t>    Reuters </a:t>
            </a:r>
            <a:r>
              <a:rPr lang="en-US" sz="1600" b="1" dirty="0">
                <a:solidFill>
                  <a:schemeClr val="bg1"/>
                </a:solidFill>
                <a:latin typeface="Trebuchet MS" pitchFamily="34" charset="0"/>
                <a:cs typeface="+mn-cs"/>
              </a:rPr>
              <a:t>TPGC.KL</a:t>
            </a:r>
            <a:r>
              <a:rPr lang="en-US" sz="1600" dirty="0">
                <a:solidFill>
                  <a:schemeClr val="bg1"/>
                </a:solidFill>
                <a:latin typeface="Trebuchet MS" pitchFamily="34" charset="0"/>
                <a:cs typeface="+mn-cs"/>
              </a:rPr>
              <a:t>     Bloomberg </a:t>
            </a:r>
            <a:r>
              <a:rPr lang="en-US" sz="1600" b="1" dirty="0">
                <a:solidFill>
                  <a:schemeClr val="bg1"/>
                </a:solidFill>
                <a:latin typeface="Trebuchet MS" pitchFamily="34" charset="0"/>
                <a:cs typeface="+mn-cs"/>
              </a:rPr>
              <a:t>TOPG MK     </a:t>
            </a:r>
            <a:r>
              <a:rPr lang="en-US" sz="1600" dirty="0">
                <a:solidFill>
                  <a:schemeClr val="bg1"/>
                </a:solidFill>
                <a:latin typeface="Trebuchet MS" pitchFamily="34" charset="0"/>
                <a:cs typeface="+mn-cs"/>
              </a:rPr>
              <a:t>ADR CUSIP </a:t>
            </a:r>
            <a:r>
              <a:rPr lang="en-US" sz="1600" b="1" dirty="0">
                <a:solidFill>
                  <a:schemeClr val="bg1"/>
                </a:solidFill>
                <a:latin typeface="Trebuchet MS" pitchFamily="34" charset="0"/>
                <a:cs typeface="+mn-cs"/>
              </a:rPr>
              <a:t>890534100</a:t>
            </a:r>
            <a:endParaRPr lang="en-MY" sz="1600" b="1" dirty="0">
              <a:solidFill>
                <a:schemeClr val="bg1"/>
              </a:solidFill>
              <a:latin typeface="Trebuchet MS" pitchFamily="34" charset="0"/>
              <a:cs typeface="+mn-cs"/>
            </a:endParaRPr>
          </a:p>
        </p:txBody>
      </p:sp>
      <p:sp>
        <p:nvSpPr>
          <p:cNvPr id="14" name="TextBox 13"/>
          <p:cNvSpPr txBox="1"/>
          <p:nvPr/>
        </p:nvSpPr>
        <p:spPr>
          <a:xfrm>
            <a:off x="436563" y="476250"/>
            <a:ext cx="8064500" cy="339725"/>
          </a:xfrm>
          <a:prstGeom prst="rect">
            <a:avLst/>
          </a:prstGeom>
          <a:noFill/>
        </p:spPr>
        <p:txBody>
          <a:bodyPr>
            <a:spAutoFit/>
          </a:bodyPr>
          <a:lstStyle/>
          <a:p>
            <a:pPr algn="ctr" fontAlgn="auto">
              <a:spcBef>
                <a:spcPts val="0"/>
              </a:spcBef>
              <a:spcAft>
                <a:spcPts val="0"/>
              </a:spcAft>
              <a:defRPr/>
            </a:pPr>
            <a:r>
              <a:rPr lang="en-US" sz="1600" b="1" spc="300" dirty="0">
                <a:solidFill>
                  <a:srgbClr val="002060"/>
                </a:solidFill>
                <a:latin typeface="Century Gothic" pitchFamily="34" charset="0"/>
                <a:ea typeface="Malgun Gothic" pitchFamily="34" charset="-127"/>
                <a:cs typeface="Microsoft Sans Serif" pitchFamily="34" charset="0"/>
              </a:rPr>
              <a:t>The  World’s  Largest  Rubber  Glove  Manufacturer</a:t>
            </a:r>
            <a:endParaRPr lang="en-MY" sz="1600" b="1" spc="300" dirty="0">
              <a:solidFill>
                <a:srgbClr val="002060"/>
              </a:solidFill>
              <a:latin typeface="Century Gothic" pitchFamily="34" charset="0"/>
              <a:ea typeface="Malgun Gothic" pitchFamily="34" charset="-127"/>
              <a:cs typeface="Microsoft Sans Serif" pitchFamily="34" charset="0"/>
            </a:endParaRPr>
          </a:p>
        </p:txBody>
      </p:sp>
      <p:sp>
        <p:nvSpPr>
          <p:cNvPr id="10" name="TextBox 9"/>
          <p:cNvSpPr txBox="1"/>
          <p:nvPr/>
        </p:nvSpPr>
        <p:spPr>
          <a:xfrm>
            <a:off x="107950" y="4346575"/>
            <a:ext cx="3368675" cy="954088"/>
          </a:xfrm>
          <a:prstGeom prst="rect">
            <a:avLst/>
          </a:prstGeom>
          <a:noFill/>
        </p:spPr>
        <p:txBody>
          <a:bodyPr>
            <a:spAutoFit/>
          </a:bodyPr>
          <a:lstStyle/>
          <a:p>
            <a:pPr algn="ctr" fontAlgn="auto">
              <a:spcBef>
                <a:spcPts val="0"/>
              </a:spcBef>
              <a:spcAft>
                <a:spcPts val="0"/>
              </a:spcAft>
              <a:defRPr/>
            </a:pPr>
            <a:r>
              <a:rPr lang="en-US" sz="1400" b="1" spc="300" dirty="0">
                <a:solidFill>
                  <a:srgbClr val="002060"/>
                </a:solidFill>
                <a:latin typeface="Trebuchet MS" pitchFamily="34" charset="0"/>
                <a:ea typeface="Malgun Gothic" pitchFamily="34" charset="-127"/>
                <a:cs typeface="Arial" pitchFamily="34" charset="0"/>
              </a:rPr>
              <a:t>Top Glove, Top Quality, Top Efficiency, </a:t>
            </a:r>
          </a:p>
          <a:p>
            <a:pPr algn="ctr" fontAlgn="auto">
              <a:spcBef>
                <a:spcPts val="0"/>
              </a:spcBef>
              <a:spcAft>
                <a:spcPts val="0"/>
              </a:spcAft>
              <a:defRPr/>
            </a:pPr>
            <a:r>
              <a:rPr lang="en-US" sz="1400" b="1" spc="300" dirty="0">
                <a:solidFill>
                  <a:srgbClr val="002060"/>
                </a:solidFill>
                <a:latin typeface="Trebuchet MS" pitchFamily="34" charset="0"/>
                <a:ea typeface="Malgun Gothic" pitchFamily="34" charset="-127"/>
                <a:cs typeface="Arial" pitchFamily="34" charset="0"/>
              </a:rPr>
              <a:t>Good Health, Safety First, Be Honest</a:t>
            </a:r>
            <a:endParaRPr lang="en-MY" sz="1400" b="1" spc="300" dirty="0">
              <a:solidFill>
                <a:srgbClr val="002060"/>
              </a:solidFill>
              <a:latin typeface="Trebuchet MS" pitchFamily="34" charset="0"/>
              <a:ea typeface="Malgun Gothic" pitchFamily="34" charset="-127"/>
              <a:cs typeface="Arial" pitchFamily="34" charset="0"/>
            </a:endParaRPr>
          </a:p>
        </p:txBody>
      </p:sp>
    </p:spTree>
    <p:extLst>
      <p:ext uri="{BB962C8B-B14F-4D97-AF65-F5344CB8AC3E}">
        <p14:creationId xmlns:p14="http://schemas.microsoft.com/office/powerpoint/2010/main" val="413952654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361"/>
                                        </p:tgtEl>
                                        <p:attrNameLst>
                                          <p:attrName>style.visibility</p:attrName>
                                        </p:attrNameLst>
                                      </p:cBhvr>
                                      <p:to>
                                        <p:strVal val="visible"/>
                                      </p:to>
                                    </p:set>
                                    <p:anim calcmode="lin" valueType="num">
                                      <p:cBhvr>
                                        <p:cTn id="7" dur="1000" fill="hold"/>
                                        <p:tgtEl>
                                          <p:spTgt spid="15361"/>
                                        </p:tgtEl>
                                        <p:attrNameLst>
                                          <p:attrName>ppt_w</p:attrName>
                                        </p:attrNameLst>
                                      </p:cBhvr>
                                      <p:tavLst>
                                        <p:tav tm="0">
                                          <p:val>
                                            <p:fltVal val="0"/>
                                          </p:val>
                                        </p:tav>
                                        <p:tav tm="100000">
                                          <p:val>
                                            <p:strVal val="#ppt_w"/>
                                          </p:val>
                                        </p:tav>
                                      </p:tavLst>
                                    </p:anim>
                                    <p:anim calcmode="lin" valueType="num">
                                      <p:cBhvr>
                                        <p:cTn id="8" dur="1000" fill="hold"/>
                                        <p:tgtEl>
                                          <p:spTgt spid="15361"/>
                                        </p:tgtEl>
                                        <p:attrNameLst>
                                          <p:attrName>ppt_h</p:attrName>
                                        </p:attrNameLst>
                                      </p:cBhvr>
                                      <p:tavLst>
                                        <p:tav tm="0">
                                          <p:val>
                                            <p:fltVal val="0"/>
                                          </p:val>
                                        </p:tav>
                                        <p:tav tm="100000">
                                          <p:val>
                                            <p:strVal val="#ppt_h"/>
                                          </p:val>
                                        </p:tav>
                                      </p:tavLst>
                                    </p:anim>
                                    <p:anim calcmode="lin" valueType="num">
                                      <p:cBhvr>
                                        <p:cTn id="9" dur="1000" fill="hold"/>
                                        <p:tgtEl>
                                          <p:spTgt spid="15361"/>
                                        </p:tgtEl>
                                        <p:attrNameLst>
                                          <p:attrName>style.rotation</p:attrName>
                                        </p:attrNameLst>
                                      </p:cBhvr>
                                      <p:tavLst>
                                        <p:tav tm="0">
                                          <p:val>
                                            <p:fltVal val="90"/>
                                          </p:val>
                                        </p:tav>
                                        <p:tav tm="100000">
                                          <p:val>
                                            <p:fltVal val="0"/>
                                          </p:val>
                                        </p:tav>
                                      </p:tavLst>
                                    </p:anim>
                                    <p:animEffect transition="in" filter="fade">
                                      <p:cBhvr>
                                        <p:cTn id="10" dur="1000"/>
                                        <p:tgtEl>
                                          <p:spTgt spid="15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7" y="1358900"/>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2715" y="1549400"/>
            <a:ext cx="13089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12204" y="1520734"/>
            <a:ext cx="2980944" cy="1200329"/>
          </a:xfrm>
          <a:prstGeom prst="rect">
            <a:avLst/>
          </a:prstGeom>
          <a:noFill/>
        </p:spPr>
        <p:txBody>
          <a:bodyPr wrap="none" rtlCol="0">
            <a:spAutoFit/>
          </a:bodyPr>
          <a:lstStyle/>
          <a:p>
            <a:r>
              <a:rPr lang="en-US" b="1" dirty="0" smtClean="0">
                <a:solidFill>
                  <a:srgbClr val="002060"/>
                </a:solidFill>
                <a:latin typeface="Trebuchet MS" pitchFamily="34" charset="0"/>
              </a:rPr>
              <a:t>Lim Hooi Sin</a:t>
            </a:r>
          </a:p>
          <a:p>
            <a:endParaRPr lang="en-US" dirty="0">
              <a:solidFill>
                <a:srgbClr val="002060"/>
              </a:solidFill>
              <a:latin typeface="Trebuchet MS" pitchFamily="34" charset="0"/>
            </a:endParaRPr>
          </a:p>
          <a:p>
            <a:r>
              <a:rPr lang="en-US" dirty="0" smtClean="0">
                <a:solidFill>
                  <a:srgbClr val="002060"/>
                </a:solidFill>
                <a:latin typeface="Trebuchet MS" pitchFamily="34" charset="0"/>
              </a:rPr>
              <a:t>Executive Director</a:t>
            </a:r>
          </a:p>
          <a:p>
            <a:r>
              <a:rPr lang="en-US" dirty="0" smtClean="0">
                <a:solidFill>
                  <a:srgbClr val="002060"/>
                </a:solidFill>
                <a:latin typeface="Trebuchet MS" pitchFamily="34" charset="0"/>
              </a:rPr>
              <a:t>Founder of TG Medical USA</a:t>
            </a:r>
            <a:endParaRPr lang="en-US" dirty="0">
              <a:solidFill>
                <a:srgbClr val="002060"/>
              </a:solidFill>
              <a:latin typeface="Trebuchet MS" pitchFamily="34" charset="0"/>
            </a:endParaRPr>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53" y="3276600"/>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72176" y="3467100"/>
            <a:ext cx="128997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12204" y="3417721"/>
            <a:ext cx="7015382" cy="1200329"/>
          </a:xfrm>
          <a:prstGeom prst="rect">
            <a:avLst/>
          </a:prstGeom>
          <a:noFill/>
        </p:spPr>
        <p:txBody>
          <a:bodyPr wrap="none" rtlCol="0">
            <a:spAutoFit/>
          </a:bodyPr>
          <a:lstStyle/>
          <a:p>
            <a:r>
              <a:rPr lang="en-US" b="1" dirty="0" smtClean="0">
                <a:solidFill>
                  <a:srgbClr val="002060"/>
                </a:solidFill>
                <a:latin typeface="Trebuchet MS" pitchFamily="34" charset="0"/>
              </a:rPr>
              <a:t>Lim Cheong Guan</a:t>
            </a:r>
          </a:p>
          <a:p>
            <a:endParaRPr lang="en-US" dirty="0">
              <a:solidFill>
                <a:srgbClr val="002060"/>
              </a:solidFill>
              <a:latin typeface="Trebuchet MS" pitchFamily="34" charset="0"/>
            </a:endParaRPr>
          </a:p>
          <a:p>
            <a:r>
              <a:rPr lang="en-US" dirty="0" smtClean="0">
                <a:solidFill>
                  <a:srgbClr val="002060"/>
                </a:solidFill>
                <a:latin typeface="Trebuchet MS" pitchFamily="34" charset="0"/>
              </a:rPr>
              <a:t>Executive Director</a:t>
            </a:r>
          </a:p>
          <a:p>
            <a:r>
              <a:rPr lang="en-US" dirty="0" smtClean="0">
                <a:solidFill>
                  <a:srgbClr val="002060"/>
                </a:solidFill>
                <a:latin typeface="Trebuchet MS" pitchFamily="34" charset="0"/>
              </a:rPr>
              <a:t>Director of Malaysian Investor Relations Association </a:t>
            </a:r>
            <a:r>
              <a:rPr lang="en-US" dirty="0" err="1" smtClean="0">
                <a:solidFill>
                  <a:srgbClr val="002060"/>
                </a:solidFill>
                <a:latin typeface="Trebuchet MS" pitchFamily="34" charset="0"/>
              </a:rPr>
              <a:t>Berhad</a:t>
            </a:r>
            <a:r>
              <a:rPr lang="en-US" dirty="0" smtClean="0">
                <a:solidFill>
                  <a:srgbClr val="002060"/>
                </a:solidFill>
                <a:latin typeface="Trebuchet MS" pitchFamily="34" charset="0"/>
              </a:rPr>
              <a:t> (MIRA</a:t>
            </a:r>
            <a:r>
              <a:rPr lang="en-US" dirty="0" smtClean="0">
                <a:latin typeface="Trebuchet MS" pitchFamily="34" charset="0"/>
              </a:rPr>
              <a:t>)</a:t>
            </a:r>
            <a:endParaRPr lang="en-US" dirty="0">
              <a:latin typeface="Trebuchet MS" pitchFamily="34" charset="0"/>
            </a:endParaRPr>
          </a:p>
        </p:txBody>
      </p:sp>
      <p:sp>
        <p:nvSpPr>
          <p:cNvPr id="10" name="Title 2"/>
          <p:cNvSpPr txBox="1">
            <a:spLocks/>
          </p:cNvSpPr>
          <p:nvPr/>
        </p:nvSpPr>
        <p:spPr bwMode="auto">
          <a:xfrm>
            <a:off x="576065" y="559423"/>
            <a:ext cx="8229600" cy="8001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a:buNone/>
              <a:defRPr/>
            </a:pPr>
            <a:r>
              <a:rPr lang="en-US" b="1" dirty="0">
                <a:solidFill>
                  <a:srgbClr val="002060"/>
                </a:solidFill>
                <a:latin typeface="Trebuchet MS" pitchFamily="34" charset="0"/>
              </a:rPr>
              <a:t>SENIOR MANAGEMENT TEAM</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mn-cs"/>
            </a:endParaRPr>
          </a:p>
        </p:txBody>
      </p:sp>
    </p:spTree>
    <p:extLst>
      <p:ext uri="{BB962C8B-B14F-4D97-AF65-F5344CB8AC3E}">
        <p14:creationId xmlns:p14="http://schemas.microsoft.com/office/powerpoint/2010/main" val="3361522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4A55FB0-EFED-4584-B03C-44DCAD9ABCD3}" type="slidenum">
              <a:rPr lang="en-US" smtClean="0">
                <a:solidFill>
                  <a:prstClr val="black">
                    <a:tint val="75000"/>
                  </a:prstClr>
                </a:solidFill>
              </a:rPr>
              <a:pPr>
                <a:defRPr/>
              </a:pPr>
              <a:t>11</a:t>
            </a:fld>
            <a:endParaRPr lang="en-US">
              <a:solidFill>
                <a:prstClr val="black">
                  <a:tint val="75000"/>
                </a:prstClr>
              </a:solidFill>
            </a:endParaRPr>
          </a:p>
        </p:txBody>
      </p:sp>
      <p:sp>
        <p:nvSpPr>
          <p:cNvPr id="3" name="TextBox 2"/>
          <p:cNvSpPr txBox="1"/>
          <p:nvPr/>
        </p:nvSpPr>
        <p:spPr>
          <a:xfrm>
            <a:off x="2666999" y="685800"/>
            <a:ext cx="4048929" cy="584775"/>
          </a:xfrm>
          <a:prstGeom prst="rect">
            <a:avLst/>
          </a:prstGeom>
          <a:noFill/>
        </p:spPr>
        <p:txBody>
          <a:bodyPr wrap="none" rtlCol="0">
            <a:spAutoFit/>
          </a:bodyPr>
          <a:lstStyle/>
          <a:p>
            <a:r>
              <a:rPr lang="en-US" sz="3200" b="1" dirty="0" smtClean="0">
                <a:solidFill>
                  <a:srgbClr val="002060"/>
                </a:solidFill>
                <a:latin typeface="Trebuchet MS" pitchFamily="34" charset="0"/>
              </a:rPr>
              <a:t>HEAD OF FACTORIES</a:t>
            </a:r>
            <a:endParaRPr lang="en-US" sz="3200" b="1" dirty="0">
              <a:solidFill>
                <a:srgbClr val="002060"/>
              </a:solidFill>
              <a:latin typeface="Trebuchet MS"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7" y="1358900"/>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70" y="3200400"/>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85" y="5181600"/>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01775"/>
            <a:ext cx="1209675" cy="1238250"/>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343275"/>
            <a:ext cx="1200150" cy="1238250"/>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995" y="5329237"/>
            <a:ext cx="1209675" cy="122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Box 9"/>
          <p:cNvSpPr txBox="1"/>
          <p:nvPr/>
        </p:nvSpPr>
        <p:spPr>
          <a:xfrm>
            <a:off x="2243202" y="1539696"/>
            <a:ext cx="2626040" cy="1200329"/>
          </a:xfrm>
          <a:prstGeom prst="rect">
            <a:avLst/>
          </a:prstGeom>
          <a:noFill/>
        </p:spPr>
        <p:txBody>
          <a:bodyPr wrap="none" rtlCol="0">
            <a:spAutoFit/>
          </a:bodyPr>
          <a:lstStyle/>
          <a:p>
            <a:r>
              <a:rPr lang="en-US" b="1" dirty="0" smtClean="0">
                <a:solidFill>
                  <a:srgbClr val="002060"/>
                </a:solidFill>
                <a:latin typeface="Trebuchet MS" pitchFamily="34" charset="0"/>
              </a:rPr>
              <a:t>Wong Chong Ban</a:t>
            </a:r>
          </a:p>
          <a:p>
            <a:endParaRPr lang="en-US" b="1" dirty="0" smtClean="0">
              <a:solidFill>
                <a:srgbClr val="002060"/>
              </a:solidFill>
              <a:latin typeface="Trebuchet MS" pitchFamily="34" charset="0"/>
            </a:endParaRPr>
          </a:p>
          <a:p>
            <a:r>
              <a:rPr lang="en-US" b="1" dirty="0" smtClean="0">
                <a:solidFill>
                  <a:srgbClr val="002060"/>
                </a:solidFill>
                <a:latin typeface="Trebuchet MS" pitchFamily="34" charset="0"/>
              </a:rPr>
              <a:t>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F02 / F09 / F11</a:t>
            </a:r>
            <a:endParaRPr lang="en-US" b="1" u="sng" dirty="0">
              <a:solidFill>
                <a:srgbClr val="002060"/>
              </a:solidFill>
              <a:latin typeface="Trebuchet MS" pitchFamily="34" charset="0"/>
            </a:endParaRPr>
          </a:p>
        </p:txBody>
      </p:sp>
      <p:sp>
        <p:nvSpPr>
          <p:cNvPr id="11" name="TextBox 10"/>
          <p:cNvSpPr txBox="1"/>
          <p:nvPr/>
        </p:nvSpPr>
        <p:spPr>
          <a:xfrm>
            <a:off x="2362199" y="3355801"/>
            <a:ext cx="2730235" cy="1200329"/>
          </a:xfrm>
          <a:prstGeom prst="rect">
            <a:avLst/>
          </a:prstGeom>
          <a:noFill/>
        </p:spPr>
        <p:txBody>
          <a:bodyPr wrap="none" rtlCol="0">
            <a:spAutoFit/>
          </a:bodyPr>
          <a:lstStyle/>
          <a:p>
            <a:r>
              <a:rPr lang="en-US" b="1" dirty="0" smtClean="0">
                <a:solidFill>
                  <a:srgbClr val="002060"/>
                </a:solidFill>
                <a:latin typeface="Trebuchet MS" pitchFamily="34" charset="0"/>
              </a:rPr>
              <a:t>Philip Thomas</a:t>
            </a:r>
          </a:p>
          <a:p>
            <a:endParaRPr lang="en-US" dirty="0">
              <a:solidFill>
                <a:srgbClr val="002060"/>
              </a:solidFill>
              <a:latin typeface="Trebuchet MS" pitchFamily="34" charset="0"/>
            </a:endParaRPr>
          </a:p>
          <a:p>
            <a:r>
              <a:rPr lang="en-US" dirty="0" smtClean="0">
                <a:solidFill>
                  <a:srgbClr val="002060"/>
                </a:solidFill>
                <a:latin typeface="Trebuchet MS" pitchFamily="34" charset="0"/>
              </a:rPr>
              <a:t>Deputy 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F3 /F14</a:t>
            </a:r>
            <a:endParaRPr lang="en-US" b="1" u="sng" dirty="0">
              <a:solidFill>
                <a:srgbClr val="002060"/>
              </a:solidFill>
              <a:latin typeface="Trebuchet MS" pitchFamily="34" charset="0"/>
            </a:endParaRPr>
          </a:p>
        </p:txBody>
      </p:sp>
      <p:sp>
        <p:nvSpPr>
          <p:cNvPr id="12" name="TextBox 11"/>
          <p:cNvSpPr txBox="1"/>
          <p:nvPr/>
        </p:nvSpPr>
        <p:spPr>
          <a:xfrm>
            <a:off x="2362199" y="5347438"/>
            <a:ext cx="2645276" cy="1200329"/>
          </a:xfrm>
          <a:prstGeom prst="rect">
            <a:avLst/>
          </a:prstGeom>
          <a:noFill/>
        </p:spPr>
        <p:txBody>
          <a:bodyPr wrap="none" rtlCol="0">
            <a:spAutoFit/>
          </a:bodyPr>
          <a:lstStyle/>
          <a:p>
            <a:r>
              <a:rPr lang="en-US" b="1" dirty="0" smtClean="0">
                <a:solidFill>
                  <a:srgbClr val="002060"/>
                </a:solidFill>
                <a:latin typeface="Trebuchet MS" pitchFamily="34" charset="0"/>
              </a:rPr>
              <a:t>Hue Kon Fah</a:t>
            </a:r>
          </a:p>
          <a:p>
            <a:endParaRPr lang="en-US" dirty="0" smtClean="0">
              <a:solidFill>
                <a:srgbClr val="002060"/>
              </a:solidFill>
              <a:latin typeface="Trebuchet MS" pitchFamily="34" charset="0"/>
            </a:endParaRPr>
          </a:p>
          <a:p>
            <a:r>
              <a:rPr lang="en-US" dirty="0" smtClean="0">
                <a:solidFill>
                  <a:srgbClr val="002060"/>
                </a:solidFill>
                <a:latin typeface="Trebuchet MS" pitchFamily="34" charset="0"/>
              </a:rPr>
              <a:t>Senior 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F4 /F12</a:t>
            </a:r>
            <a:endParaRPr lang="en-US" b="1" u="sng" dirty="0">
              <a:solidFill>
                <a:srgbClr val="002060"/>
              </a:solidFill>
              <a:latin typeface="Trebuchet MS" pitchFamily="34" charset="0"/>
            </a:endParaRPr>
          </a:p>
        </p:txBody>
      </p:sp>
    </p:spTree>
    <p:extLst>
      <p:ext uri="{BB962C8B-B14F-4D97-AF65-F5344CB8AC3E}">
        <p14:creationId xmlns:p14="http://schemas.microsoft.com/office/powerpoint/2010/main" val="3387689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4A55FB0-EFED-4584-B03C-44DCAD9ABCD3}" type="slidenum">
              <a:rPr lang="en-US" smtClean="0">
                <a:solidFill>
                  <a:prstClr val="black">
                    <a:tint val="75000"/>
                  </a:prstClr>
                </a:solidFill>
              </a:rPr>
              <a:pPr>
                <a:defRPr/>
              </a:pPr>
              <a:t>12</a:t>
            </a:fld>
            <a:endParaRPr lang="en-US">
              <a:solidFill>
                <a:prstClr val="black">
                  <a:tint val="75000"/>
                </a:prst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65" y="1690687"/>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66" y="1864289"/>
            <a:ext cx="1200150" cy="1247775"/>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65" y="3505200"/>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64" y="5189951"/>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02" y="3652837"/>
            <a:ext cx="1190625" cy="1228725"/>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25" y="5328063"/>
            <a:ext cx="1200150" cy="1247775"/>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Box 8"/>
          <p:cNvSpPr txBox="1"/>
          <p:nvPr/>
        </p:nvSpPr>
        <p:spPr>
          <a:xfrm>
            <a:off x="2666999" y="685800"/>
            <a:ext cx="4048929" cy="584775"/>
          </a:xfrm>
          <a:prstGeom prst="rect">
            <a:avLst/>
          </a:prstGeom>
          <a:noFill/>
        </p:spPr>
        <p:txBody>
          <a:bodyPr wrap="none" rtlCol="0">
            <a:spAutoFit/>
          </a:bodyPr>
          <a:lstStyle/>
          <a:p>
            <a:r>
              <a:rPr lang="en-US" sz="3200" b="1" dirty="0" smtClean="0">
                <a:solidFill>
                  <a:srgbClr val="002060"/>
                </a:solidFill>
                <a:latin typeface="Trebuchet MS" pitchFamily="34" charset="0"/>
              </a:rPr>
              <a:t>HEAD OF FACTORIES</a:t>
            </a:r>
            <a:endParaRPr lang="en-US" sz="3200" b="1" dirty="0">
              <a:solidFill>
                <a:srgbClr val="002060"/>
              </a:solidFill>
              <a:latin typeface="Trebuchet MS" pitchFamily="34" charset="0"/>
            </a:endParaRPr>
          </a:p>
        </p:txBody>
      </p:sp>
      <p:sp>
        <p:nvSpPr>
          <p:cNvPr id="3" name="TextBox 2"/>
          <p:cNvSpPr txBox="1"/>
          <p:nvPr/>
        </p:nvSpPr>
        <p:spPr>
          <a:xfrm>
            <a:off x="2021373" y="1828799"/>
            <a:ext cx="2670090" cy="1200329"/>
          </a:xfrm>
          <a:prstGeom prst="rect">
            <a:avLst/>
          </a:prstGeom>
          <a:noFill/>
        </p:spPr>
        <p:txBody>
          <a:bodyPr wrap="none" rtlCol="0">
            <a:spAutoFit/>
          </a:bodyPr>
          <a:lstStyle/>
          <a:p>
            <a:r>
              <a:rPr lang="en-US" b="1" dirty="0" err="1" smtClean="0">
                <a:solidFill>
                  <a:srgbClr val="002060"/>
                </a:solidFill>
                <a:latin typeface="Trebuchet MS" pitchFamily="34" charset="0"/>
              </a:rPr>
              <a:t>Nagappen</a:t>
            </a:r>
            <a:r>
              <a:rPr lang="en-US" b="1" dirty="0" smtClean="0">
                <a:solidFill>
                  <a:srgbClr val="002060"/>
                </a:solidFill>
                <a:latin typeface="Trebuchet MS" pitchFamily="34" charset="0"/>
              </a:rPr>
              <a:t> </a:t>
            </a:r>
            <a:r>
              <a:rPr lang="en-US" b="1" dirty="0" err="1" smtClean="0">
                <a:solidFill>
                  <a:srgbClr val="002060"/>
                </a:solidFill>
                <a:latin typeface="Trebuchet MS" pitchFamily="34" charset="0"/>
              </a:rPr>
              <a:t>Kumarasamy</a:t>
            </a:r>
            <a:endParaRPr lang="en-US" b="1" dirty="0" smtClean="0">
              <a:solidFill>
                <a:srgbClr val="002060"/>
              </a:solidFill>
              <a:latin typeface="Trebuchet MS" pitchFamily="34" charset="0"/>
            </a:endParaRPr>
          </a:p>
          <a:p>
            <a:endParaRPr lang="en-US" dirty="0" smtClean="0">
              <a:solidFill>
                <a:srgbClr val="002060"/>
              </a:solidFill>
              <a:latin typeface="Trebuchet MS" pitchFamily="34" charset="0"/>
            </a:endParaRPr>
          </a:p>
          <a:p>
            <a:r>
              <a:rPr lang="en-US" dirty="0" smtClean="0">
                <a:solidFill>
                  <a:srgbClr val="002060"/>
                </a:solidFill>
                <a:latin typeface="Trebuchet MS" pitchFamily="34" charset="0"/>
              </a:rPr>
              <a:t>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F05 /F23</a:t>
            </a:r>
            <a:endParaRPr lang="en-US" b="1" u="sng" dirty="0">
              <a:solidFill>
                <a:srgbClr val="002060"/>
              </a:solidFill>
              <a:latin typeface="Trebuchet MS" pitchFamily="34" charset="0"/>
            </a:endParaRPr>
          </a:p>
        </p:txBody>
      </p:sp>
      <p:sp>
        <p:nvSpPr>
          <p:cNvPr id="11" name="TextBox 10"/>
          <p:cNvSpPr txBox="1"/>
          <p:nvPr/>
        </p:nvSpPr>
        <p:spPr>
          <a:xfrm>
            <a:off x="2173773" y="3652837"/>
            <a:ext cx="1762021" cy="1200329"/>
          </a:xfrm>
          <a:prstGeom prst="rect">
            <a:avLst/>
          </a:prstGeom>
          <a:noFill/>
        </p:spPr>
        <p:txBody>
          <a:bodyPr wrap="none" rtlCol="0">
            <a:spAutoFit/>
          </a:bodyPr>
          <a:lstStyle/>
          <a:p>
            <a:r>
              <a:rPr lang="en-US" b="1" dirty="0" smtClean="0">
                <a:solidFill>
                  <a:srgbClr val="002060"/>
                </a:solidFill>
                <a:latin typeface="Trebuchet MS" pitchFamily="34" charset="0"/>
              </a:rPr>
              <a:t>Saw Eng </a:t>
            </a:r>
            <a:r>
              <a:rPr lang="en-US" b="1" dirty="0" err="1" smtClean="0">
                <a:solidFill>
                  <a:srgbClr val="002060"/>
                </a:solidFill>
                <a:latin typeface="Trebuchet MS" pitchFamily="34" charset="0"/>
              </a:rPr>
              <a:t>Kooi</a:t>
            </a:r>
            <a:endParaRPr lang="en-US" b="1" dirty="0" smtClean="0">
              <a:solidFill>
                <a:srgbClr val="002060"/>
              </a:solidFill>
              <a:latin typeface="Trebuchet MS" pitchFamily="34" charset="0"/>
            </a:endParaRPr>
          </a:p>
          <a:p>
            <a:endParaRPr lang="en-US" b="1" dirty="0" smtClean="0">
              <a:solidFill>
                <a:srgbClr val="002060"/>
              </a:solidFill>
              <a:latin typeface="Trebuchet MS" pitchFamily="34" charset="0"/>
            </a:endParaRPr>
          </a:p>
          <a:p>
            <a:r>
              <a:rPr lang="en-US" dirty="0" smtClean="0">
                <a:solidFill>
                  <a:srgbClr val="002060"/>
                </a:solidFill>
                <a:latin typeface="Trebuchet MS" pitchFamily="34" charset="0"/>
              </a:rPr>
              <a:t>Senior Manager</a:t>
            </a:r>
          </a:p>
          <a:p>
            <a:r>
              <a:rPr lang="en-US" dirty="0" smtClean="0">
                <a:solidFill>
                  <a:srgbClr val="002060"/>
                </a:solidFill>
                <a:latin typeface="Trebuchet MS" pitchFamily="34" charset="0"/>
              </a:rPr>
              <a:t>HOF of</a:t>
            </a:r>
            <a:r>
              <a:rPr lang="en-US" b="1" dirty="0" smtClean="0">
                <a:solidFill>
                  <a:srgbClr val="002060"/>
                </a:solidFill>
                <a:latin typeface="Trebuchet MS" pitchFamily="34" charset="0"/>
              </a:rPr>
              <a:t> </a:t>
            </a:r>
            <a:r>
              <a:rPr lang="en-US" b="1" u="sng" dirty="0" smtClean="0">
                <a:solidFill>
                  <a:srgbClr val="002060"/>
                </a:solidFill>
                <a:latin typeface="Trebuchet MS" pitchFamily="34" charset="0"/>
              </a:rPr>
              <a:t>F06</a:t>
            </a:r>
            <a:endParaRPr lang="en-US" b="1" u="sng" dirty="0">
              <a:solidFill>
                <a:srgbClr val="002060"/>
              </a:solidFill>
              <a:latin typeface="Trebuchet MS" pitchFamily="34" charset="0"/>
            </a:endParaRPr>
          </a:p>
        </p:txBody>
      </p:sp>
      <p:sp>
        <p:nvSpPr>
          <p:cNvPr id="12" name="TextBox 11"/>
          <p:cNvSpPr txBox="1"/>
          <p:nvPr/>
        </p:nvSpPr>
        <p:spPr>
          <a:xfrm>
            <a:off x="2153940" y="5319711"/>
            <a:ext cx="2242345" cy="1200329"/>
          </a:xfrm>
          <a:prstGeom prst="rect">
            <a:avLst/>
          </a:prstGeom>
          <a:noFill/>
        </p:spPr>
        <p:txBody>
          <a:bodyPr wrap="none" rtlCol="0">
            <a:spAutoFit/>
          </a:bodyPr>
          <a:lstStyle/>
          <a:p>
            <a:r>
              <a:rPr lang="en-US" b="1" dirty="0" smtClean="0">
                <a:solidFill>
                  <a:srgbClr val="002060"/>
                </a:solidFill>
                <a:latin typeface="Trebuchet MS" pitchFamily="34" charset="0"/>
              </a:rPr>
              <a:t>Chookiad Usaha</a:t>
            </a:r>
          </a:p>
          <a:p>
            <a:endParaRPr lang="en-US" dirty="0" smtClean="0">
              <a:solidFill>
                <a:srgbClr val="002060"/>
              </a:solidFill>
              <a:latin typeface="Trebuchet MS" pitchFamily="34" charset="0"/>
            </a:endParaRPr>
          </a:p>
          <a:p>
            <a:r>
              <a:rPr lang="en-US" dirty="0" smtClean="0">
                <a:solidFill>
                  <a:srgbClr val="002060"/>
                </a:solidFill>
                <a:latin typeface="Trebuchet MS" pitchFamily="34" charset="0"/>
              </a:rPr>
              <a:t>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F16L / F17L</a:t>
            </a:r>
            <a:endParaRPr lang="en-US" b="1" u="sng" dirty="0">
              <a:solidFill>
                <a:srgbClr val="002060"/>
              </a:solidFill>
              <a:latin typeface="Trebuchet MS" pitchFamily="34" charset="0"/>
            </a:endParaRPr>
          </a:p>
        </p:txBody>
      </p:sp>
    </p:spTree>
    <p:extLst>
      <p:ext uri="{BB962C8B-B14F-4D97-AF65-F5344CB8AC3E}">
        <p14:creationId xmlns:p14="http://schemas.microsoft.com/office/powerpoint/2010/main" val="516456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4A55FB0-EFED-4584-B03C-44DCAD9ABCD3}" type="slidenum">
              <a:rPr lang="en-US" smtClean="0">
                <a:solidFill>
                  <a:prstClr val="black">
                    <a:tint val="75000"/>
                  </a:prstClr>
                </a:solidFill>
              </a:rPr>
              <a:pPr>
                <a:defRPr/>
              </a:pPr>
              <a:t>13</a:t>
            </a:fld>
            <a:endParaRPr lang="en-US">
              <a:solidFill>
                <a:prstClr val="black">
                  <a:tint val="75000"/>
                </a:prst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6" y="3124200"/>
            <a:ext cx="8516937"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4" y="1333018"/>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6" y="5181600"/>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5" y="1480655"/>
            <a:ext cx="1209675" cy="1228725"/>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25" y="3309937"/>
            <a:ext cx="1209675" cy="122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25" y="5329237"/>
            <a:ext cx="1190625" cy="1228725"/>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2133600" y="1304834"/>
            <a:ext cx="1933543" cy="1200329"/>
          </a:xfrm>
          <a:prstGeom prst="rect">
            <a:avLst/>
          </a:prstGeom>
          <a:noFill/>
        </p:spPr>
        <p:txBody>
          <a:bodyPr wrap="none" rtlCol="0">
            <a:spAutoFit/>
          </a:bodyPr>
          <a:lstStyle/>
          <a:p>
            <a:r>
              <a:rPr lang="en-US" dirty="0" smtClean="0">
                <a:solidFill>
                  <a:srgbClr val="002060"/>
                </a:solidFill>
                <a:latin typeface="Trebuchet MS" pitchFamily="34" charset="0"/>
              </a:rPr>
              <a:t>Yap Kee Cheng</a:t>
            </a:r>
          </a:p>
          <a:p>
            <a:endParaRPr lang="en-US" dirty="0">
              <a:solidFill>
                <a:srgbClr val="002060"/>
              </a:solidFill>
              <a:latin typeface="Trebuchet MS" pitchFamily="34" charset="0"/>
            </a:endParaRPr>
          </a:p>
          <a:p>
            <a:r>
              <a:rPr lang="en-US" dirty="0" smtClean="0">
                <a:solidFill>
                  <a:srgbClr val="002060"/>
                </a:solidFill>
                <a:latin typeface="Trebuchet MS" pitchFamily="34" charset="0"/>
              </a:rPr>
              <a:t>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F8</a:t>
            </a:r>
            <a:endParaRPr lang="en-US" b="1" u="sng" dirty="0">
              <a:solidFill>
                <a:srgbClr val="002060"/>
              </a:solidFill>
              <a:latin typeface="Trebuchet MS" pitchFamily="34" charset="0"/>
            </a:endParaRPr>
          </a:p>
        </p:txBody>
      </p:sp>
      <p:sp>
        <p:nvSpPr>
          <p:cNvPr id="10" name="TextBox 9"/>
          <p:cNvSpPr txBox="1"/>
          <p:nvPr/>
        </p:nvSpPr>
        <p:spPr>
          <a:xfrm>
            <a:off x="2202672" y="3309937"/>
            <a:ext cx="2784737" cy="1200329"/>
          </a:xfrm>
          <a:prstGeom prst="rect">
            <a:avLst/>
          </a:prstGeom>
          <a:noFill/>
        </p:spPr>
        <p:txBody>
          <a:bodyPr wrap="none" rtlCol="0">
            <a:spAutoFit/>
          </a:bodyPr>
          <a:lstStyle/>
          <a:p>
            <a:r>
              <a:rPr lang="en-US" dirty="0" smtClean="0">
                <a:solidFill>
                  <a:srgbClr val="002060"/>
                </a:solidFill>
                <a:latin typeface="Trebuchet MS" pitchFamily="34" charset="0"/>
              </a:rPr>
              <a:t>Lew Sin Chiang</a:t>
            </a:r>
          </a:p>
          <a:p>
            <a:endParaRPr lang="en-US" dirty="0">
              <a:solidFill>
                <a:srgbClr val="002060"/>
              </a:solidFill>
              <a:latin typeface="Trebuchet MS" pitchFamily="34" charset="0"/>
            </a:endParaRPr>
          </a:p>
          <a:p>
            <a:r>
              <a:rPr lang="en-US" dirty="0" smtClean="0">
                <a:solidFill>
                  <a:srgbClr val="002060"/>
                </a:solidFill>
                <a:latin typeface="Trebuchet MS" pitchFamily="34" charset="0"/>
              </a:rPr>
              <a:t>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F10 / F13 / F21 </a:t>
            </a:r>
            <a:endParaRPr lang="en-US" b="1" u="sng" dirty="0">
              <a:solidFill>
                <a:srgbClr val="002060"/>
              </a:solidFill>
              <a:latin typeface="Trebuchet MS" pitchFamily="34" charset="0"/>
            </a:endParaRPr>
          </a:p>
        </p:txBody>
      </p:sp>
      <p:sp>
        <p:nvSpPr>
          <p:cNvPr id="11" name="TextBox 10"/>
          <p:cNvSpPr txBox="1"/>
          <p:nvPr/>
        </p:nvSpPr>
        <p:spPr>
          <a:xfrm>
            <a:off x="2286000" y="5329236"/>
            <a:ext cx="2730235" cy="1200329"/>
          </a:xfrm>
          <a:prstGeom prst="rect">
            <a:avLst/>
          </a:prstGeom>
          <a:noFill/>
        </p:spPr>
        <p:txBody>
          <a:bodyPr wrap="none" rtlCol="0">
            <a:spAutoFit/>
          </a:bodyPr>
          <a:lstStyle/>
          <a:p>
            <a:r>
              <a:rPr lang="en-US" dirty="0" smtClean="0">
                <a:solidFill>
                  <a:srgbClr val="002060"/>
                </a:solidFill>
                <a:latin typeface="Trebuchet MS" pitchFamily="34" charset="0"/>
              </a:rPr>
              <a:t>Tan Chee </a:t>
            </a:r>
            <a:r>
              <a:rPr lang="en-US" dirty="0" err="1" smtClean="0">
                <a:solidFill>
                  <a:srgbClr val="002060"/>
                </a:solidFill>
                <a:latin typeface="Trebuchet MS" pitchFamily="34" charset="0"/>
              </a:rPr>
              <a:t>Hoong</a:t>
            </a:r>
            <a:endParaRPr lang="en-US" dirty="0" smtClean="0">
              <a:solidFill>
                <a:srgbClr val="002060"/>
              </a:solidFill>
              <a:latin typeface="Trebuchet MS" pitchFamily="34" charset="0"/>
            </a:endParaRPr>
          </a:p>
          <a:p>
            <a:endParaRPr lang="en-US" dirty="0">
              <a:solidFill>
                <a:srgbClr val="002060"/>
              </a:solidFill>
              <a:latin typeface="Trebuchet MS" pitchFamily="34" charset="0"/>
            </a:endParaRPr>
          </a:p>
          <a:p>
            <a:r>
              <a:rPr lang="en-US" dirty="0" smtClean="0">
                <a:solidFill>
                  <a:srgbClr val="002060"/>
                </a:solidFill>
                <a:latin typeface="Trebuchet MS" pitchFamily="34" charset="0"/>
              </a:rPr>
              <a:t>Deputy 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F15</a:t>
            </a:r>
            <a:endParaRPr lang="en-US" b="1" u="sng" dirty="0">
              <a:solidFill>
                <a:srgbClr val="002060"/>
              </a:solidFill>
              <a:latin typeface="Trebuchet MS" pitchFamily="34" charset="0"/>
            </a:endParaRPr>
          </a:p>
        </p:txBody>
      </p:sp>
      <p:sp>
        <p:nvSpPr>
          <p:cNvPr id="12" name="TextBox 11"/>
          <p:cNvSpPr txBox="1"/>
          <p:nvPr/>
        </p:nvSpPr>
        <p:spPr>
          <a:xfrm>
            <a:off x="2666999" y="685800"/>
            <a:ext cx="4048929" cy="584775"/>
          </a:xfrm>
          <a:prstGeom prst="rect">
            <a:avLst/>
          </a:prstGeom>
          <a:noFill/>
        </p:spPr>
        <p:txBody>
          <a:bodyPr wrap="none" rtlCol="0">
            <a:spAutoFit/>
          </a:bodyPr>
          <a:lstStyle/>
          <a:p>
            <a:r>
              <a:rPr lang="en-US" sz="3200" b="1" dirty="0" smtClean="0">
                <a:solidFill>
                  <a:srgbClr val="002060"/>
                </a:solidFill>
                <a:latin typeface="Trebuchet MS" pitchFamily="34" charset="0"/>
              </a:rPr>
              <a:t>HEAD OF FACTORIES</a:t>
            </a:r>
            <a:endParaRPr lang="en-US" sz="3200" b="1" dirty="0">
              <a:solidFill>
                <a:srgbClr val="002060"/>
              </a:solidFill>
              <a:latin typeface="Trebuchet MS" pitchFamily="34" charset="0"/>
            </a:endParaRPr>
          </a:p>
        </p:txBody>
      </p:sp>
    </p:spTree>
    <p:extLst>
      <p:ext uri="{BB962C8B-B14F-4D97-AF65-F5344CB8AC3E}">
        <p14:creationId xmlns:p14="http://schemas.microsoft.com/office/powerpoint/2010/main" val="2727708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4A55FB0-EFED-4584-B03C-44DCAD9ABCD3}" type="slidenum">
              <a:rPr lang="en-US" smtClean="0">
                <a:solidFill>
                  <a:prstClr val="black">
                    <a:tint val="75000"/>
                  </a:prstClr>
                </a:solidFill>
              </a:rPr>
              <a:pPr>
                <a:defRPr/>
              </a:pPr>
              <a:t>14</a:t>
            </a:fld>
            <a:endParaRPr lang="en-US">
              <a:solidFill>
                <a:prstClr val="black">
                  <a:tint val="75000"/>
                </a:prstClr>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30" y="3281272"/>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76" y="5167401"/>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09" y="3428909"/>
            <a:ext cx="1190625" cy="1228725"/>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159" y="5329237"/>
            <a:ext cx="1190625" cy="1228725"/>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p:cNvSpPr txBox="1"/>
          <p:nvPr/>
        </p:nvSpPr>
        <p:spPr>
          <a:xfrm>
            <a:off x="2265123" y="5329237"/>
            <a:ext cx="2778325" cy="1200329"/>
          </a:xfrm>
          <a:prstGeom prst="rect">
            <a:avLst/>
          </a:prstGeom>
          <a:noFill/>
        </p:spPr>
        <p:txBody>
          <a:bodyPr wrap="none" rtlCol="0">
            <a:spAutoFit/>
          </a:bodyPr>
          <a:lstStyle/>
          <a:p>
            <a:r>
              <a:rPr lang="en-US" b="1" dirty="0" smtClean="0">
                <a:solidFill>
                  <a:srgbClr val="002060"/>
                </a:solidFill>
                <a:latin typeface="Trebuchet MS" pitchFamily="34" charset="0"/>
              </a:rPr>
              <a:t>Puon Tuck Seng</a:t>
            </a:r>
          </a:p>
          <a:p>
            <a:endParaRPr lang="en-US" b="1" dirty="0">
              <a:solidFill>
                <a:srgbClr val="002060"/>
              </a:solidFill>
              <a:latin typeface="Trebuchet MS" pitchFamily="34" charset="0"/>
            </a:endParaRPr>
          </a:p>
          <a:p>
            <a:r>
              <a:rPr lang="en-US" dirty="0" smtClean="0">
                <a:solidFill>
                  <a:srgbClr val="002060"/>
                </a:solidFill>
                <a:latin typeface="Trebuchet MS" pitchFamily="34" charset="0"/>
              </a:rPr>
              <a:t>Deputy 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F19/ F20</a:t>
            </a:r>
            <a:endParaRPr lang="en-US" b="1" u="sng" dirty="0">
              <a:solidFill>
                <a:srgbClr val="002060"/>
              </a:solidFill>
              <a:latin typeface="Trebuchet MS" pitchFamily="34" charset="0"/>
            </a:endParaRPr>
          </a:p>
        </p:txBody>
      </p:sp>
      <p:sp>
        <p:nvSpPr>
          <p:cNvPr id="9" name="TextBox 8"/>
          <p:cNvSpPr txBox="1"/>
          <p:nvPr/>
        </p:nvSpPr>
        <p:spPr>
          <a:xfrm>
            <a:off x="2350082" y="3270874"/>
            <a:ext cx="2645276" cy="1200329"/>
          </a:xfrm>
          <a:prstGeom prst="rect">
            <a:avLst/>
          </a:prstGeom>
          <a:noFill/>
        </p:spPr>
        <p:txBody>
          <a:bodyPr wrap="none" rtlCol="0">
            <a:spAutoFit/>
          </a:bodyPr>
          <a:lstStyle/>
          <a:p>
            <a:r>
              <a:rPr lang="en-US" b="1" dirty="0" smtClean="0">
                <a:solidFill>
                  <a:srgbClr val="002060"/>
                </a:solidFill>
                <a:latin typeface="Trebuchet MS" pitchFamily="34" charset="0"/>
              </a:rPr>
              <a:t>Wu Kin Yeap</a:t>
            </a:r>
          </a:p>
          <a:p>
            <a:endParaRPr lang="en-US" dirty="0">
              <a:solidFill>
                <a:srgbClr val="002060"/>
              </a:solidFill>
              <a:latin typeface="Trebuchet MS" pitchFamily="34" charset="0"/>
            </a:endParaRPr>
          </a:p>
          <a:p>
            <a:r>
              <a:rPr lang="en-US" dirty="0" smtClean="0">
                <a:solidFill>
                  <a:srgbClr val="002060"/>
                </a:solidFill>
                <a:latin typeface="Trebuchet MS" pitchFamily="34" charset="0"/>
              </a:rPr>
              <a:t>Senior 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F18</a:t>
            </a:r>
            <a:endParaRPr lang="en-US" b="1" u="sng" dirty="0">
              <a:solidFill>
                <a:srgbClr val="002060"/>
              </a:solidFill>
              <a:latin typeface="Trebuchet MS"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33" y="1369672"/>
            <a:ext cx="85169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860" y="1559208"/>
            <a:ext cx="1173924" cy="114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2133600" y="1369672"/>
            <a:ext cx="2730235" cy="1200329"/>
          </a:xfrm>
          <a:prstGeom prst="rect">
            <a:avLst/>
          </a:prstGeom>
          <a:noFill/>
        </p:spPr>
        <p:txBody>
          <a:bodyPr wrap="none" rtlCol="0">
            <a:spAutoFit/>
          </a:bodyPr>
          <a:lstStyle/>
          <a:p>
            <a:r>
              <a:rPr lang="en-US" b="1" dirty="0" smtClean="0">
                <a:solidFill>
                  <a:srgbClr val="002060"/>
                </a:solidFill>
                <a:latin typeface="Trebuchet MS" pitchFamily="34" charset="0"/>
              </a:rPr>
              <a:t>Lau Heng Chee</a:t>
            </a:r>
          </a:p>
          <a:p>
            <a:endParaRPr lang="en-US" dirty="0">
              <a:solidFill>
                <a:srgbClr val="002060"/>
              </a:solidFill>
              <a:latin typeface="Trebuchet MS" pitchFamily="34" charset="0"/>
            </a:endParaRPr>
          </a:p>
          <a:p>
            <a:r>
              <a:rPr lang="en-US" dirty="0" smtClean="0">
                <a:solidFill>
                  <a:srgbClr val="002060"/>
                </a:solidFill>
                <a:latin typeface="Trebuchet MS" pitchFamily="34" charset="0"/>
              </a:rPr>
              <a:t>Deputy General Manager</a:t>
            </a:r>
          </a:p>
          <a:p>
            <a:r>
              <a:rPr lang="en-US" dirty="0" smtClean="0">
                <a:solidFill>
                  <a:srgbClr val="002060"/>
                </a:solidFill>
                <a:latin typeface="Trebuchet MS" pitchFamily="34" charset="0"/>
              </a:rPr>
              <a:t>HOF of </a:t>
            </a:r>
            <a:r>
              <a:rPr lang="en-US" b="1" u="sng" dirty="0" smtClean="0">
                <a:solidFill>
                  <a:srgbClr val="002060"/>
                </a:solidFill>
                <a:latin typeface="Trebuchet MS" pitchFamily="34" charset="0"/>
              </a:rPr>
              <a:t>F07</a:t>
            </a:r>
            <a:endParaRPr lang="en-US" b="1" u="sng" dirty="0">
              <a:solidFill>
                <a:srgbClr val="002060"/>
              </a:solidFill>
              <a:latin typeface="Trebuchet MS" pitchFamily="34" charset="0"/>
            </a:endParaRPr>
          </a:p>
        </p:txBody>
      </p:sp>
      <p:sp>
        <p:nvSpPr>
          <p:cNvPr id="12" name="TextBox 11"/>
          <p:cNvSpPr txBox="1"/>
          <p:nvPr/>
        </p:nvSpPr>
        <p:spPr>
          <a:xfrm>
            <a:off x="2666999" y="685800"/>
            <a:ext cx="4048929" cy="584775"/>
          </a:xfrm>
          <a:prstGeom prst="rect">
            <a:avLst/>
          </a:prstGeom>
          <a:noFill/>
        </p:spPr>
        <p:txBody>
          <a:bodyPr wrap="none" rtlCol="0">
            <a:spAutoFit/>
          </a:bodyPr>
          <a:lstStyle/>
          <a:p>
            <a:r>
              <a:rPr lang="en-US" sz="3200" b="1" dirty="0" smtClean="0">
                <a:solidFill>
                  <a:srgbClr val="002060"/>
                </a:solidFill>
                <a:latin typeface="Trebuchet MS" pitchFamily="34" charset="0"/>
              </a:rPr>
              <a:t>HEAD OF FACTORIES</a:t>
            </a:r>
            <a:endParaRPr lang="en-US" sz="3200" b="1" dirty="0">
              <a:solidFill>
                <a:srgbClr val="002060"/>
              </a:solidFill>
              <a:latin typeface="Trebuchet MS" pitchFamily="34" charset="0"/>
            </a:endParaRPr>
          </a:p>
        </p:txBody>
      </p:sp>
    </p:spTree>
    <p:extLst>
      <p:ext uri="{BB962C8B-B14F-4D97-AF65-F5344CB8AC3E}">
        <p14:creationId xmlns:p14="http://schemas.microsoft.com/office/powerpoint/2010/main" val="1617992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137710511"/>
              </p:ext>
            </p:extLst>
          </p:nvPr>
        </p:nvGraphicFramePr>
        <p:xfrm>
          <a:off x="457200" y="761998"/>
          <a:ext cx="8305800" cy="5562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00742" y="850333"/>
            <a:ext cx="4038600" cy="1554272"/>
          </a:xfrm>
          <a:prstGeom prst="rect">
            <a:avLst/>
          </a:prstGeom>
          <a:noFill/>
        </p:spPr>
        <p:txBody>
          <a:bodyPr wrap="square" rtlCol="0">
            <a:spAutoFit/>
          </a:bodyPr>
          <a:lstStyle/>
          <a:p>
            <a:r>
              <a:rPr lang="en-US" sz="1900" dirty="0" smtClean="0">
                <a:solidFill>
                  <a:srgbClr val="002060"/>
                </a:solidFill>
                <a:latin typeface="Trebuchet MS" pitchFamily="34" charset="0"/>
              </a:rPr>
              <a:t>We strive to be the world’s leading manufacturer with excellent quality glove products and services that enrich and protect human lives.</a:t>
            </a:r>
            <a:endParaRPr lang="en-US" sz="1900" dirty="0">
              <a:solidFill>
                <a:srgbClr val="002060"/>
              </a:solidFill>
              <a:latin typeface="Trebuchet MS" pitchFamily="34" charset="0"/>
            </a:endParaRPr>
          </a:p>
        </p:txBody>
      </p:sp>
      <p:sp>
        <p:nvSpPr>
          <p:cNvPr id="8" name="TextBox 7"/>
          <p:cNvSpPr txBox="1"/>
          <p:nvPr/>
        </p:nvSpPr>
        <p:spPr>
          <a:xfrm>
            <a:off x="5105400" y="850333"/>
            <a:ext cx="3962400" cy="1554272"/>
          </a:xfrm>
          <a:prstGeom prst="rect">
            <a:avLst/>
          </a:prstGeom>
          <a:noFill/>
        </p:spPr>
        <p:txBody>
          <a:bodyPr wrap="square" rtlCol="0">
            <a:spAutoFit/>
          </a:bodyPr>
          <a:lstStyle/>
          <a:p>
            <a:r>
              <a:rPr lang="en-US" sz="1900" dirty="0" smtClean="0">
                <a:solidFill>
                  <a:srgbClr val="002060"/>
                </a:solidFill>
                <a:latin typeface="Trebuchet MS" pitchFamily="34" charset="0"/>
              </a:rPr>
              <a:t>To be a world class glove manufacturer providing top quality products with excellent services through continuous improvement and innovation.</a:t>
            </a:r>
            <a:endParaRPr lang="en-US" sz="1900" dirty="0">
              <a:solidFill>
                <a:srgbClr val="002060"/>
              </a:solidFill>
              <a:latin typeface="Trebuchet MS" pitchFamily="34" charset="0"/>
            </a:endParaRPr>
          </a:p>
        </p:txBody>
      </p:sp>
      <p:sp>
        <p:nvSpPr>
          <p:cNvPr id="9" name="TextBox 8"/>
          <p:cNvSpPr txBox="1"/>
          <p:nvPr/>
        </p:nvSpPr>
        <p:spPr>
          <a:xfrm>
            <a:off x="0" y="4572000"/>
            <a:ext cx="4568372" cy="1846659"/>
          </a:xfrm>
          <a:prstGeom prst="rect">
            <a:avLst/>
          </a:prstGeom>
          <a:noFill/>
        </p:spPr>
        <p:txBody>
          <a:bodyPr wrap="square" rtlCol="0">
            <a:spAutoFit/>
          </a:bodyPr>
          <a:lstStyle/>
          <a:p>
            <a:pPr marL="457200" indent="-457200">
              <a:buFont typeface="+mj-lt"/>
              <a:buAutoNum type="arabicPeriod"/>
            </a:pPr>
            <a:r>
              <a:rPr lang="en-US" sz="1900" dirty="0" smtClean="0">
                <a:solidFill>
                  <a:srgbClr val="002060"/>
                </a:solidFill>
                <a:latin typeface="Trebuchet MS" pitchFamily="34" charset="0"/>
              </a:rPr>
              <a:t> Quality and productivity are our business.</a:t>
            </a:r>
          </a:p>
          <a:p>
            <a:pPr marL="457200" indent="-457200">
              <a:buFont typeface="+mj-lt"/>
              <a:buAutoNum type="arabicPeriod"/>
            </a:pPr>
            <a:r>
              <a:rPr lang="en-US" sz="1900" dirty="0" smtClean="0">
                <a:solidFill>
                  <a:srgbClr val="002060"/>
                </a:solidFill>
                <a:latin typeface="Trebuchet MS" pitchFamily="34" charset="0"/>
              </a:rPr>
              <a:t>Continuous improvement and innovation are our duties.</a:t>
            </a:r>
          </a:p>
          <a:p>
            <a:pPr marL="457200" indent="-457200">
              <a:buFont typeface="+mj-lt"/>
              <a:buAutoNum type="arabicPeriod"/>
            </a:pPr>
            <a:r>
              <a:rPr lang="en-US" sz="1900" dirty="0" smtClean="0">
                <a:solidFill>
                  <a:srgbClr val="002060"/>
                </a:solidFill>
                <a:latin typeface="Trebuchet MS" pitchFamily="34" charset="0"/>
              </a:rPr>
              <a:t> Towards </a:t>
            </a:r>
            <a:r>
              <a:rPr lang="en-US" sz="1900" dirty="0">
                <a:solidFill>
                  <a:srgbClr val="002060"/>
                </a:solidFill>
                <a:latin typeface="Trebuchet MS" pitchFamily="34" charset="0"/>
              </a:rPr>
              <a:t>zero </a:t>
            </a:r>
            <a:r>
              <a:rPr lang="en-US" sz="1900" dirty="0" smtClean="0">
                <a:solidFill>
                  <a:srgbClr val="002060"/>
                </a:solidFill>
                <a:latin typeface="Trebuchet MS" pitchFamily="34" charset="0"/>
              </a:rPr>
              <a:t>defect is our target</a:t>
            </a:r>
            <a:endParaRPr lang="en-US" sz="1900" dirty="0">
              <a:solidFill>
                <a:srgbClr val="002060"/>
              </a:solidFill>
              <a:latin typeface="Trebuchet MS" pitchFamily="34" charset="0"/>
            </a:endParaRPr>
          </a:p>
          <a:p>
            <a:r>
              <a:rPr lang="en-US" sz="1900" dirty="0" smtClean="0">
                <a:solidFill>
                  <a:srgbClr val="002060"/>
                </a:solidFill>
                <a:latin typeface="Trebuchet MS" pitchFamily="34" charset="0"/>
              </a:rPr>
              <a:t>                                </a:t>
            </a:r>
            <a:endParaRPr lang="en-US" sz="1900" dirty="0">
              <a:solidFill>
                <a:srgbClr val="002060"/>
              </a:solidFill>
              <a:latin typeface="Trebuchet MS" pitchFamily="34" charset="0"/>
            </a:endParaRPr>
          </a:p>
        </p:txBody>
      </p:sp>
      <p:sp>
        <p:nvSpPr>
          <p:cNvPr id="10" name="TextBox 9"/>
          <p:cNvSpPr txBox="1"/>
          <p:nvPr/>
        </p:nvSpPr>
        <p:spPr>
          <a:xfrm>
            <a:off x="4568372" y="4826675"/>
            <a:ext cx="4896350" cy="2139047"/>
          </a:xfrm>
          <a:prstGeom prst="rect">
            <a:avLst/>
          </a:prstGeom>
          <a:noFill/>
        </p:spPr>
        <p:txBody>
          <a:bodyPr wrap="square" rtlCol="0">
            <a:spAutoFit/>
          </a:bodyPr>
          <a:lstStyle/>
          <a:p>
            <a:pPr marL="342900" indent="-342900">
              <a:buFontTx/>
              <a:buAutoNum type="arabicPeriod"/>
            </a:pPr>
            <a:r>
              <a:rPr lang="en-US" sz="1900" dirty="0" smtClean="0">
                <a:solidFill>
                  <a:srgbClr val="002060"/>
                </a:solidFill>
                <a:latin typeface="Trebuchet MS" pitchFamily="34" charset="0"/>
              </a:rPr>
              <a:t>Global customer satisfaction.</a:t>
            </a:r>
          </a:p>
          <a:p>
            <a:pPr marL="342900" indent="-342900">
              <a:buFontTx/>
              <a:buAutoNum type="arabicPeriod"/>
            </a:pPr>
            <a:r>
              <a:rPr lang="en-US" sz="1900" dirty="0" smtClean="0">
                <a:solidFill>
                  <a:srgbClr val="002060"/>
                </a:solidFill>
                <a:latin typeface="Trebuchet MS" pitchFamily="34" charset="0"/>
              </a:rPr>
              <a:t>Do it right first time and every time</a:t>
            </a:r>
          </a:p>
          <a:p>
            <a:pPr marL="342900" indent="-342900">
              <a:buFontTx/>
              <a:buAutoNum type="arabicPeriod"/>
            </a:pPr>
            <a:r>
              <a:rPr lang="en-US" sz="1900" dirty="0" err="1" smtClean="0">
                <a:solidFill>
                  <a:srgbClr val="002060"/>
                </a:solidFill>
                <a:latin typeface="Trebuchet MS" pitchFamily="34" charset="0"/>
              </a:rPr>
              <a:t>Intergrity</a:t>
            </a:r>
            <a:r>
              <a:rPr lang="en-US" sz="1900" dirty="0" smtClean="0">
                <a:solidFill>
                  <a:srgbClr val="002060"/>
                </a:solidFill>
                <a:latin typeface="Trebuchet MS" pitchFamily="34" charset="0"/>
              </a:rPr>
              <a:t> and total commitment</a:t>
            </a:r>
          </a:p>
          <a:p>
            <a:pPr marL="342900" indent="-342900">
              <a:buFontTx/>
              <a:buAutoNum type="arabicPeriod"/>
            </a:pPr>
            <a:r>
              <a:rPr lang="en-US" sz="1900" dirty="0" smtClean="0">
                <a:solidFill>
                  <a:srgbClr val="002060"/>
                </a:solidFill>
                <a:latin typeface="Trebuchet MS" pitchFamily="34" charset="0"/>
              </a:rPr>
              <a:t>Excellence in quality and competitiveness.</a:t>
            </a:r>
          </a:p>
          <a:p>
            <a:pPr marL="342900" indent="-342900">
              <a:buFontTx/>
              <a:buAutoNum type="arabicPeriod"/>
            </a:pPr>
            <a:r>
              <a:rPr lang="en-US" sz="1900" dirty="0" smtClean="0">
                <a:solidFill>
                  <a:srgbClr val="002060"/>
                </a:solidFill>
                <a:latin typeface="Trebuchet MS" pitchFamily="34" charset="0"/>
              </a:rPr>
              <a:t>Environmental friendly and social responsibility</a:t>
            </a:r>
            <a:endParaRPr lang="en-US" sz="1900" dirty="0">
              <a:solidFill>
                <a:srgbClr val="002060"/>
              </a:solidFill>
              <a:latin typeface="Trebuchet MS" pitchFamily="34" charset="0"/>
            </a:endParaRPr>
          </a:p>
        </p:txBody>
      </p:sp>
      <p:sp>
        <p:nvSpPr>
          <p:cNvPr id="2" name="TextBox 1"/>
          <p:cNvSpPr txBox="1"/>
          <p:nvPr/>
        </p:nvSpPr>
        <p:spPr>
          <a:xfrm>
            <a:off x="762000" y="304800"/>
            <a:ext cx="72390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dirty="0" smtClean="0">
                <a:solidFill>
                  <a:srgbClr val="002060"/>
                </a:solidFill>
                <a:latin typeface="Trebuchet MS" pitchFamily="34" charset="0"/>
              </a:rPr>
              <a:t>VISION, MISSION, POLICIES &amp;  OUR VALUES</a:t>
            </a:r>
            <a:endParaRPr lang="en-US" sz="2800" dirty="0">
              <a:solidFill>
                <a:srgbClr val="002060"/>
              </a:solidFill>
              <a:latin typeface="Trebuchet MS" pitchFamily="34" charset="0"/>
            </a:endParaRPr>
          </a:p>
        </p:txBody>
      </p:sp>
    </p:spTree>
    <p:extLst>
      <p:ext uri="{BB962C8B-B14F-4D97-AF65-F5344CB8AC3E}">
        <p14:creationId xmlns:p14="http://schemas.microsoft.com/office/powerpoint/2010/main" val="244385127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457200" y="152400"/>
            <a:ext cx="8229600" cy="684213"/>
          </a:xfrm>
          <a:noFill/>
          <a:ln>
            <a:noFill/>
          </a:ln>
        </p:spPr>
        <p:style>
          <a:lnRef idx="1">
            <a:schemeClr val="accent1"/>
          </a:lnRef>
          <a:fillRef idx="2">
            <a:schemeClr val="accent1"/>
          </a:fillRef>
          <a:effectRef idx="1">
            <a:schemeClr val="accent1"/>
          </a:effectRef>
          <a:fontRef idx="minor">
            <a:schemeClr val="dk1"/>
          </a:fontRef>
        </p:style>
        <p:txBody>
          <a:bodyPr rtlCol="0">
            <a:noAutofit/>
          </a:bodyPr>
          <a:lstStyle/>
          <a:p>
            <a:pPr fontAlgn="auto">
              <a:spcAft>
                <a:spcPts val="0"/>
              </a:spcAft>
              <a:defRPr/>
            </a:pPr>
            <a:r>
              <a:rPr lang="en-MY" sz="3200" b="1" dirty="0" smtClean="0">
                <a:latin typeface="Trebuchet MS" pitchFamily="34" charset="0"/>
              </a:rPr>
              <a:t/>
            </a:r>
            <a:br>
              <a:rPr lang="en-MY" sz="3200" b="1" dirty="0" smtClean="0">
                <a:latin typeface="Trebuchet MS" pitchFamily="34" charset="0"/>
              </a:rPr>
            </a:br>
            <a:r>
              <a:rPr lang="en-MY" sz="4000" b="1" dirty="0" smtClean="0">
                <a:solidFill>
                  <a:srgbClr val="002060"/>
                </a:solidFill>
                <a:latin typeface="Trebuchet MS" pitchFamily="34" charset="0"/>
              </a:rPr>
              <a:t>Corporate culture </a:t>
            </a:r>
            <a:r>
              <a:rPr lang="en-MY" sz="3200" dirty="0">
                <a:solidFill>
                  <a:srgbClr val="002060"/>
                </a:solidFill>
                <a:latin typeface="Trebuchet MS" pitchFamily="34" charset="0"/>
              </a:rPr>
              <a:t/>
            </a:r>
            <a:br>
              <a:rPr lang="en-MY" sz="3200" dirty="0">
                <a:solidFill>
                  <a:srgbClr val="002060"/>
                </a:solidFill>
                <a:latin typeface="Trebuchet MS" pitchFamily="34" charset="0"/>
              </a:rPr>
            </a:br>
            <a:endParaRPr lang="en-MY" sz="3200" dirty="0">
              <a:solidFill>
                <a:srgbClr val="002060"/>
              </a:solidFill>
              <a:latin typeface="Trebuchet MS" pitchFamily="34"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2847764490"/>
              </p:ext>
            </p:extLst>
          </p:nvPr>
        </p:nvGraphicFramePr>
        <p:xfrm>
          <a:off x="1295400" y="1363703"/>
          <a:ext cx="7309694" cy="5175840"/>
        </p:xfrm>
        <a:graphic>
          <a:graphicData uri="http://schemas.openxmlformats.org/drawingml/2006/table">
            <a:tbl>
              <a:tblPr firstRow="1" bandRow="1">
                <a:tableStyleId>{5C22544A-7EE6-4342-B048-85BDC9FD1C3A}</a:tableStyleId>
              </a:tblPr>
              <a:tblGrid>
                <a:gridCol w="3654847"/>
                <a:gridCol w="3654847"/>
              </a:tblGrid>
              <a:tr h="1670524">
                <a:tc>
                  <a:txBody>
                    <a:bodyPr/>
                    <a:lstStyle/>
                    <a:p>
                      <a:pPr marL="0" indent="0">
                        <a:buFont typeface="+mj-lt"/>
                        <a:buNone/>
                      </a:pPr>
                      <a:r>
                        <a:rPr lang="en-US" sz="1700" dirty="0" smtClean="0">
                          <a:solidFill>
                            <a:schemeClr val="tx1"/>
                          </a:solidFill>
                          <a:latin typeface="Trebuchet MS" pitchFamily="34" charset="0"/>
                        </a:rPr>
                        <a:t>Business direction</a:t>
                      </a:r>
                    </a:p>
                    <a:p>
                      <a:pPr marL="0" indent="0">
                        <a:buFont typeface="+mj-lt"/>
                        <a:buNone/>
                      </a:pPr>
                      <a:endParaRPr lang="en-MY" sz="1600" dirty="0" smtClean="0">
                        <a:solidFill>
                          <a:schemeClr val="tx1"/>
                        </a:solidFill>
                        <a:latin typeface="Trebuchet MS" pitchFamily="34" charset="0"/>
                      </a:endParaRPr>
                    </a:p>
                    <a:p>
                      <a:pPr marL="342900" indent="-342900">
                        <a:spcAft>
                          <a:spcPts val="600"/>
                        </a:spcAft>
                        <a:buFont typeface="+mj-lt"/>
                        <a:buAutoNum type="arabicPeriod"/>
                      </a:pPr>
                      <a:r>
                        <a:rPr lang="en-MY" sz="1600" b="0" dirty="0" smtClean="0">
                          <a:solidFill>
                            <a:schemeClr val="tx1"/>
                          </a:solidFill>
                          <a:latin typeface="Trebuchet MS" pitchFamily="34" charset="0"/>
                        </a:rPr>
                        <a:t>To produce consistently high quality gloves at efficient low cost.</a:t>
                      </a:r>
                    </a:p>
                  </a:txBody>
                  <a:tcPr marL="108000" marR="108000" marT="108000" marB="108000">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indent="0">
                        <a:buFont typeface="+mj-lt"/>
                        <a:buNone/>
                      </a:pPr>
                      <a:r>
                        <a:rPr lang="en-US" sz="1700" dirty="0" smtClean="0">
                          <a:solidFill>
                            <a:schemeClr val="tx1"/>
                          </a:solidFill>
                          <a:latin typeface="Trebuchet MS" pitchFamily="34" charset="0"/>
                        </a:rPr>
                        <a:t>Business rules</a:t>
                      </a:r>
                    </a:p>
                    <a:p>
                      <a:pPr marL="0" indent="0">
                        <a:buFont typeface="+mj-lt"/>
                        <a:buNone/>
                      </a:pPr>
                      <a:endParaRPr lang="en-MY" sz="1600" dirty="0" smtClean="0">
                        <a:solidFill>
                          <a:schemeClr val="tx1"/>
                        </a:solidFill>
                        <a:latin typeface="Trebuchet MS" pitchFamily="34" charset="0"/>
                      </a:endParaRPr>
                    </a:p>
                    <a:p>
                      <a:pPr marL="342900" indent="-342900">
                        <a:spcAft>
                          <a:spcPts val="600"/>
                        </a:spcAft>
                        <a:buFont typeface="+mj-lt"/>
                        <a:buAutoNum type="arabicPeriod"/>
                      </a:pPr>
                      <a:r>
                        <a:rPr lang="en-MY" sz="1600" b="0" dirty="0" smtClean="0">
                          <a:solidFill>
                            <a:schemeClr val="tx1"/>
                          </a:solidFill>
                          <a:latin typeface="Trebuchet MS" pitchFamily="34" charset="0"/>
                        </a:rPr>
                        <a:t>Do not lose our shareholders’ money.</a:t>
                      </a:r>
                    </a:p>
                    <a:p>
                      <a:pPr marL="342900" indent="-342900">
                        <a:spcAft>
                          <a:spcPts val="600"/>
                        </a:spcAft>
                        <a:buFont typeface="+mj-lt"/>
                        <a:buAutoNum type="arabicPeriod"/>
                      </a:pPr>
                      <a:r>
                        <a:rPr lang="en-MY" sz="1600" b="0" dirty="0" smtClean="0">
                          <a:solidFill>
                            <a:schemeClr val="tx1"/>
                          </a:solidFill>
                          <a:latin typeface="Trebuchet MS" pitchFamily="34" charset="0"/>
                        </a:rPr>
                        <a:t>Do not lose our health.</a:t>
                      </a:r>
                    </a:p>
                    <a:p>
                      <a:pPr marL="342900" indent="-342900">
                        <a:spcAft>
                          <a:spcPts val="600"/>
                        </a:spcAft>
                        <a:buFont typeface="+mj-lt"/>
                        <a:buAutoNum type="arabicPeriod"/>
                      </a:pPr>
                      <a:r>
                        <a:rPr lang="en-MY" sz="1600" b="0" dirty="0" smtClean="0">
                          <a:solidFill>
                            <a:schemeClr val="tx1"/>
                          </a:solidFill>
                          <a:latin typeface="Trebuchet MS" pitchFamily="34" charset="0"/>
                        </a:rPr>
                        <a:t>Do not lose our temper.</a:t>
                      </a:r>
                    </a:p>
                    <a:p>
                      <a:pPr marL="342900" indent="-342900">
                        <a:spcAft>
                          <a:spcPts val="600"/>
                        </a:spcAft>
                        <a:buFont typeface="+mj-lt"/>
                        <a:buAutoNum type="arabicPeriod"/>
                      </a:pPr>
                      <a:r>
                        <a:rPr lang="en-MY" sz="1600" b="0" dirty="0" smtClean="0">
                          <a:solidFill>
                            <a:schemeClr val="tx1"/>
                          </a:solidFill>
                          <a:latin typeface="Trebuchet MS" pitchFamily="34" charset="0"/>
                        </a:rPr>
                        <a:t>Do not lose our customers.</a:t>
                      </a:r>
                    </a:p>
                  </a:txBody>
                  <a:tcPr marL="108000" marR="108000" marT="72000" marB="72000">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4">
                        <a:lumMod val="60000"/>
                        <a:lumOff val="40000"/>
                      </a:schemeClr>
                    </a:solidFill>
                  </a:tcPr>
                </a:tc>
              </a:tr>
              <a:tr h="2951364">
                <a:tc>
                  <a:txBody>
                    <a:bodyPr/>
                    <a:lstStyle/>
                    <a:p>
                      <a:pPr marL="0" indent="0">
                        <a:buFont typeface="+mj-lt"/>
                        <a:buNone/>
                      </a:pPr>
                      <a:r>
                        <a:rPr lang="en-US" sz="1700" b="1" dirty="0" smtClean="0">
                          <a:solidFill>
                            <a:schemeClr val="tx1"/>
                          </a:solidFill>
                          <a:latin typeface="Trebuchet MS" pitchFamily="34" charset="0"/>
                        </a:rPr>
                        <a:t>Business ethics</a:t>
                      </a:r>
                    </a:p>
                    <a:p>
                      <a:pPr marL="0" indent="0">
                        <a:buFont typeface="+mj-lt"/>
                        <a:buNone/>
                      </a:pPr>
                      <a:endParaRPr lang="en-MY" sz="1600" b="1" dirty="0" smtClean="0">
                        <a:solidFill>
                          <a:schemeClr val="tx1"/>
                        </a:solidFill>
                        <a:latin typeface="Trebuchet MS" pitchFamily="34" charset="0"/>
                      </a:endParaRPr>
                    </a:p>
                    <a:p>
                      <a:pPr marL="342900" indent="-342900">
                        <a:spcAft>
                          <a:spcPts val="600"/>
                        </a:spcAft>
                        <a:buFont typeface="+mj-lt"/>
                        <a:buAutoNum type="arabicPeriod"/>
                      </a:pPr>
                      <a:r>
                        <a:rPr lang="en-MY" sz="1600" b="0" dirty="0" smtClean="0">
                          <a:solidFill>
                            <a:schemeClr val="tx1"/>
                          </a:solidFill>
                          <a:latin typeface="Trebuchet MS" pitchFamily="34" charset="0"/>
                        </a:rPr>
                        <a:t>Honesty</a:t>
                      </a:r>
                    </a:p>
                    <a:p>
                      <a:pPr marL="342900" indent="-342900">
                        <a:spcAft>
                          <a:spcPts val="600"/>
                        </a:spcAft>
                        <a:buFont typeface="+mj-lt"/>
                        <a:buAutoNum type="arabicPeriod"/>
                      </a:pPr>
                      <a:r>
                        <a:rPr lang="en-MY" sz="1600" b="0" dirty="0" smtClean="0">
                          <a:solidFill>
                            <a:schemeClr val="tx1"/>
                          </a:solidFill>
                          <a:latin typeface="Trebuchet MS" pitchFamily="34" charset="0"/>
                        </a:rPr>
                        <a:t>Integrity</a:t>
                      </a:r>
                    </a:p>
                    <a:p>
                      <a:pPr marL="342900" indent="-342900">
                        <a:spcAft>
                          <a:spcPts val="600"/>
                        </a:spcAft>
                        <a:buFont typeface="+mj-lt"/>
                        <a:buAutoNum type="arabicPeriod"/>
                      </a:pPr>
                      <a:r>
                        <a:rPr lang="en-MY" sz="1600" b="0" dirty="0" smtClean="0">
                          <a:solidFill>
                            <a:schemeClr val="tx1"/>
                          </a:solidFill>
                          <a:latin typeface="Trebuchet MS" pitchFamily="34" charset="0"/>
                        </a:rPr>
                        <a:t>Transparency</a:t>
                      </a:r>
                    </a:p>
                    <a:p>
                      <a:endParaRPr lang="en-MY" dirty="0">
                        <a:solidFill>
                          <a:schemeClr val="tx1"/>
                        </a:solidFill>
                      </a:endParaRPr>
                    </a:p>
                  </a:txBody>
                  <a:tcPr marL="108000" marR="108000" marT="108000" marB="10800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139D34"/>
                    </a:solidFill>
                  </a:tcPr>
                </a:tc>
                <a:tc>
                  <a:txBody>
                    <a:bodyPr/>
                    <a:lstStyle/>
                    <a:p>
                      <a:pPr marL="0" indent="0">
                        <a:buFont typeface="+mj-lt"/>
                        <a:buNone/>
                      </a:pPr>
                      <a:r>
                        <a:rPr lang="en-US" sz="1700" b="1" dirty="0" smtClean="0">
                          <a:solidFill>
                            <a:schemeClr val="tx1"/>
                          </a:solidFill>
                          <a:latin typeface="Trebuchet MS" pitchFamily="34" charset="0"/>
                        </a:rPr>
                        <a:t>Business philosophies</a:t>
                      </a:r>
                    </a:p>
                    <a:p>
                      <a:pPr marL="0" indent="0">
                        <a:buFont typeface="+mj-lt"/>
                        <a:buNone/>
                      </a:pPr>
                      <a:endParaRPr lang="en-US" sz="1600" b="1" dirty="0" smtClean="0">
                        <a:solidFill>
                          <a:schemeClr val="tx1"/>
                        </a:solidFill>
                        <a:latin typeface="Trebuchet MS" pitchFamily="34" charset="0"/>
                      </a:endParaRPr>
                    </a:p>
                    <a:p>
                      <a:pPr marL="342900" indent="-342900">
                        <a:spcAft>
                          <a:spcPts val="600"/>
                        </a:spcAft>
                        <a:buFont typeface="+mj-lt"/>
                        <a:buAutoNum type="arabicPeriod"/>
                      </a:pPr>
                      <a:r>
                        <a:rPr lang="en-MY" sz="1400" b="0" dirty="0" smtClean="0">
                          <a:solidFill>
                            <a:schemeClr val="tx1"/>
                          </a:solidFill>
                          <a:latin typeface="Trebuchet MS" pitchFamily="34" charset="0"/>
                        </a:rPr>
                        <a:t>We work for our </a:t>
                      </a:r>
                      <a:r>
                        <a:rPr lang="en-MY" sz="1400" b="1" dirty="0" smtClean="0">
                          <a:solidFill>
                            <a:schemeClr val="tx1"/>
                          </a:solidFill>
                          <a:latin typeface="Trebuchet MS" pitchFamily="34" charset="0"/>
                        </a:rPr>
                        <a:t>customers.</a:t>
                      </a:r>
                    </a:p>
                    <a:p>
                      <a:pPr marL="342900" indent="-342900">
                        <a:spcAft>
                          <a:spcPts val="600"/>
                        </a:spcAft>
                        <a:buFont typeface="+mj-lt"/>
                        <a:buAutoNum type="arabicPeriod"/>
                      </a:pPr>
                      <a:r>
                        <a:rPr lang="en-MY" sz="1400" b="0" dirty="0" smtClean="0">
                          <a:solidFill>
                            <a:schemeClr val="tx1"/>
                          </a:solidFill>
                          <a:latin typeface="Trebuchet MS" pitchFamily="34" charset="0"/>
                        </a:rPr>
                        <a:t>We take care of the interest of our </a:t>
                      </a:r>
                      <a:r>
                        <a:rPr lang="en-MY" sz="1400" b="1" dirty="0" smtClean="0">
                          <a:solidFill>
                            <a:schemeClr val="tx1"/>
                          </a:solidFill>
                          <a:latin typeface="Trebuchet MS" pitchFamily="34" charset="0"/>
                        </a:rPr>
                        <a:t>shareholders.</a:t>
                      </a:r>
                    </a:p>
                    <a:p>
                      <a:pPr marL="342900" indent="-342900">
                        <a:spcAft>
                          <a:spcPts val="600"/>
                        </a:spcAft>
                        <a:buFont typeface="+mj-lt"/>
                        <a:buAutoNum type="arabicPeriod"/>
                      </a:pPr>
                      <a:r>
                        <a:rPr lang="en-MY" sz="1400" b="0" dirty="0" smtClean="0">
                          <a:solidFill>
                            <a:schemeClr val="tx1"/>
                          </a:solidFill>
                          <a:latin typeface="Trebuchet MS" pitchFamily="34" charset="0"/>
                        </a:rPr>
                        <a:t>We ensure that our </a:t>
                      </a:r>
                      <a:r>
                        <a:rPr lang="en-MY" sz="1400" b="1" dirty="0" smtClean="0">
                          <a:solidFill>
                            <a:schemeClr val="tx1"/>
                          </a:solidFill>
                          <a:latin typeface="Trebuchet MS" pitchFamily="34" charset="0"/>
                        </a:rPr>
                        <a:t>employees </a:t>
                      </a:r>
                      <a:r>
                        <a:rPr lang="en-MY" sz="1400" b="0" dirty="0" smtClean="0">
                          <a:solidFill>
                            <a:schemeClr val="tx1"/>
                          </a:solidFill>
                          <a:latin typeface="Trebuchet MS" pitchFamily="34" charset="0"/>
                        </a:rPr>
                        <a:t>continue to contribute positively to the company and we care for the well-being of our employees; and</a:t>
                      </a:r>
                    </a:p>
                    <a:p>
                      <a:pPr marL="342900" indent="-342900">
                        <a:spcAft>
                          <a:spcPts val="600"/>
                        </a:spcAft>
                        <a:buFont typeface="+mj-lt"/>
                        <a:buAutoNum type="arabicPeriod"/>
                      </a:pPr>
                      <a:r>
                        <a:rPr lang="en-MY" sz="1400" b="0" dirty="0" smtClean="0">
                          <a:solidFill>
                            <a:schemeClr val="tx1"/>
                          </a:solidFill>
                          <a:latin typeface="Trebuchet MS" pitchFamily="34" charset="0"/>
                        </a:rPr>
                        <a:t>We work closely with our </a:t>
                      </a:r>
                      <a:r>
                        <a:rPr lang="en-MY" sz="1400" b="1" dirty="0" smtClean="0">
                          <a:solidFill>
                            <a:schemeClr val="tx1"/>
                          </a:solidFill>
                          <a:latin typeface="Trebuchet MS" pitchFamily="34" charset="0"/>
                        </a:rPr>
                        <a:t>bankers, suppliers, business associates and friends</a:t>
                      </a:r>
                      <a:r>
                        <a:rPr lang="en-MY" sz="1400" b="0" dirty="0" smtClean="0">
                          <a:solidFill>
                            <a:schemeClr val="tx1"/>
                          </a:solidFill>
                          <a:latin typeface="Trebuchet MS" pitchFamily="34" charset="0"/>
                        </a:rPr>
                        <a:t>.</a:t>
                      </a:r>
                    </a:p>
                  </a:txBody>
                  <a:tcPr marL="108000" marR="108000" marT="108000" marB="108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3"/>
                    </a:solidFill>
                  </a:tcPr>
                </a:tc>
              </a:tr>
            </a:tbl>
          </a:graphicData>
        </a:graphic>
      </p:graphicFrame>
      <p:sp>
        <p:nvSpPr>
          <p:cNvPr id="39949" name="TextBox 18"/>
          <p:cNvSpPr txBox="1">
            <a:spLocks noChangeArrowheads="1"/>
          </p:cNvSpPr>
          <p:nvPr/>
        </p:nvSpPr>
        <p:spPr bwMode="auto">
          <a:xfrm>
            <a:off x="2555875" y="836613"/>
            <a:ext cx="4248150" cy="400050"/>
          </a:xfrm>
          <a:prstGeom prst="rect">
            <a:avLst/>
          </a:prstGeom>
          <a:noFill/>
          <a:ln w="9525">
            <a:noFill/>
            <a:miter lim="800000"/>
            <a:headEnd/>
            <a:tailEnd/>
          </a:ln>
        </p:spPr>
        <p:txBody>
          <a:bodyPr>
            <a:spAutoFit/>
          </a:bodyPr>
          <a:lstStyle/>
          <a:p>
            <a:r>
              <a:rPr lang="en-MY" sz="2000" b="1" i="1" dirty="0">
                <a:solidFill>
                  <a:srgbClr val="002060"/>
                </a:solidFill>
                <a:latin typeface="Trebuchet MS" pitchFamily="34" charset="0"/>
              </a:rPr>
              <a:t>Must know. Must do. Must teach.</a:t>
            </a:r>
            <a:endParaRPr lang="en-MY" sz="2000" dirty="0">
              <a:solidFill>
                <a:srgbClr val="002060"/>
              </a:solidFill>
            </a:endParaRPr>
          </a:p>
        </p:txBody>
      </p:sp>
      <p:sp>
        <p:nvSpPr>
          <p:cNvPr id="39950" name="Rectangle 4"/>
          <p:cNvSpPr>
            <a:spLocks noChangeArrowheads="1"/>
          </p:cNvSpPr>
          <p:nvPr/>
        </p:nvSpPr>
        <p:spPr bwMode="auto">
          <a:xfrm>
            <a:off x="7956550" y="6408738"/>
            <a:ext cx="184731" cy="261610"/>
          </a:xfrm>
          <a:prstGeom prst="rect">
            <a:avLst/>
          </a:prstGeom>
          <a:noFill/>
          <a:ln w="9525">
            <a:noFill/>
            <a:miter lim="800000"/>
            <a:headEnd/>
            <a:tailEnd/>
          </a:ln>
        </p:spPr>
        <p:txBody>
          <a:bodyPr wrap="none">
            <a:spAutoFit/>
          </a:bodyPr>
          <a:lstStyle/>
          <a:p>
            <a:endParaRPr lang="en-MY" sz="1100" dirty="0">
              <a:solidFill>
                <a:srgbClr val="002060"/>
              </a:solidFill>
              <a:latin typeface="Trebuchet MS" pitchFamily="34" charset="0"/>
            </a:endParaRPr>
          </a:p>
        </p:txBody>
      </p:sp>
      <p:sp>
        <p:nvSpPr>
          <p:cNvPr id="3" name="Right Arrow 2"/>
          <p:cNvSpPr/>
          <p:nvPr/>
        </p:nvSpPr>
        <p:spPr>
          <a:xfrm>
            <a:off x="342900" y="2057400"/>
            <a:ext cx="533400" cy="304800"/>
          </a:xfrm>
          <a:prstGeom prst="rightArrow">
            <a:avLst/>
          </a:prstGeom>
          <a:solidFill>
            <a:srgbClr val="FF0000"/>
          </a:solidFill>
          <a:ln>
            <a:solidFill>
              <a:schemeClr val="accent6">
                <a:lumMod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002060"/>
              </a:solidFill>
            </a:endParaRPr>
          </a:p>
        </p:txBody>
      </p:sp>
      <p:sp>
        <p:nvSpPr>
          <p:cNvPr id="2" name="Slide Number Placeholder 1"/>
          <p:cNvSpPr>
            <a:spLocks noGrp="1"/>
          </p:cNvSpPr>
          <p:nvPr>
            <p:ph type="sldNum" sz="quarter" idx="10"/>
          </p:nvPr>
        </p:nvSpPr>
        <p:spPr/>
        <p:txBody>
          <a:bodyPr/>
          <a:lstStyle/>
          <a:p>
            <a:pPr>
              <a:defRPr/>
            </a:pPr>
            <a:fld id="{ADEA5A53-9331-4510-8A91-12ECC49C68D8}" type="slidenum">
              <a:rPr lang="en-MY" smtClean="0">
                <a:solidFill>
                  <a:srgbClr val="002060">
                    <a:tint val="75000"/>
                  </a:srgbClr>
                </a:solidFill>
              </a:rPr>
              <a:pPr>
                <a:defRPr/>
              </a:pPr>
              <a:t>16</a:t>
            </a:fld>
            <a:endParaRPr lang="en-MY" dirty="0">
              <a:solidFill>
                <a:srgbClr val="002060">
                  <a:tint val="75000"/>
                </a:srgbClr>
              </a:solidFill>
            </a:endParaRPr>
          </a:p>
        </p:txBody>
      </p:sp>
    </p:spTree>
    <p:extLst>
      <p:ext uri="{BB962C8B-B14F-4D97-AF65-F5344CB8AC3E}">
        <p14:creationId xmlns:p14="http://schemas.microsoft.com/office/powerpoint/2010/main" val="285476845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fill="hold" grpId="0" nodeType="after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3"/>
                                        </p:tgtEl>
                                        <p:attrNameLst>
                                          <p:attrName>ppt_x</p:attrName>
                                          <p:attrName>ppt_y</p:attrName>
                                        </p:attrNameLst>
                                      </p:cBhvr>
                                    </p:animMotion>
                                  </p:childTnLst>
                                </p:cTn>
                              </p:par>
                              <p:par>
                                <p:cTn id="7" presetID="53" presetClass="entr" presetSubtype="16"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81208" y="611686"/>
            <a:ext cx="8510392" cy="1217114"/>
          </a:xfrm>
          <a:prstGeom prst="rect">
            <a:avLst/>
          </a:prstGeom>
        </p:spPr>
        <p:txBody>
          <a:bodyPr rtlCol="0">
            <a:no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fontAlgn="auto">
              <a:spcAft>
                <a:spcPts val="0"/>
              </a:spcAft>
              <a:defRPr/>
            </a:pPr>
            <a:r>
              <a:rPr lang="en-US" sz="4000" b="1" dirty="0" smtClean="0">
                <a:solidFill>
                  <a:srgbClr val="002060"/>
                </a:solidFill>
                <a:latin typeface="Trebuchet MS" pitchFamily="34" charset="0"/>
              </a:rPr>
              <a:t>TAN SRI’s WEEKLY COMMENT</a:t>
            </a:r>
          </a:p>
        </p:txBody>
      </p:sp>
      <p:sp>
        <p:nvSpPr>
          <p:cNvPr id="2" name="Rectangle 1"/>
          <p:cNvSpPr/>
          <p:nvPr/>
        </p:nvSpPr>
        <p:spPr>
          <a:xfrm>
            <a:off x="228600" y="1295400"/>
            <a:ext cx="8077200" cy="4201150"/>
          </a:xfrm>
          <a:prstGeom prst="rect">
            <a:avLst/>
          </a:prstGeom>
        </p:spPr>
        <p:txBody>
          <a:bodyPr wrap="square">
            <a:spAutoFit/>
          </a:bodyPr>
          <a:lstStyle/>
          <a:p>
            <a:r>
              <a:rPr lang="en-US" sz="1700" b="1" dirty="0" smtClean="0">
                <a:solidFill>
                  <a:srgbClr val="002060"/>
                </a:solidFill>
                <a:latin typeface="Trebuchet MS" pitchFamily="34" charset="0"/>
              </a:rPr>
              <a:t>As of </a:t>
            </a:r>
            <a:r>
              <a:rPr lang="en-US" sz="1700" b="1" dirty="0" smtClean="0">
                <a:solidFill>
                  <a:srgbClr val="002060"/>
                </a:solidFill>
                <a:latin typeface="Trebuchet MS" pitchFamily="34" charset="0"/>
              </a:rPr>
              <a:t>19</a:t>
            </a:r>
            <a:r>
              <a:rPr lang="en-US" sz="1700" b="1" baseline="30000" dirty="0" smtClean="0">
                <a:solidFill>
                  <a:srgbClr val="002060"/>
                </a:solidFill>
                <a:latin typeface="Trebuchet MS" pitchFamily="34" charset="0"/>
              </a:rPr>
              <a:t>th</a:t>
            </a:r>
            <a:r>
              <a:rPr lang="en-US" sz="1700" b="1" dirty="0" smtClean="0">
                <a:solidFill>
                  <a:srgbClr val="002060"/>
                </a:solidFill>
                <a:latin typeface="Trebuchet MS" pitchFamily="34" charset="0"/>
              </a:rPr>
              <a:t> </a:t>
            </a:r>
            <a:r>
              <a:rPr lang="en-US" sz="1700" b="1" dirty="0" smtClean="0">
                <a:solidFill>
                  <a:srgbClr val="002060"/>
                </a:solidFill>
                <a:latin typeface="Trebuchet MS" pitchFamily="34" charset="0"/>
              </a:rPr>
              <a:t>February 2012:</a:t>
            </a:r>
          </a:p>
          <a:p>
            <a:endParaRPr lang="en-US" b="1" dirty="0">
              <a:solidFill>
                <a:srgbClr val="002060"/>
              </a:solidFill>
              <a:latin typeface="Trebuchet MS" pitchFamily="34" charset="0"/>
            </a:endParaRPr>
          </a:p>
          <a:p>
            <a:r>
              <a:rPr lang="en-US" b="1" dirty="0">
                <a:solidFill>
                  <a:srgbClr val="002060"/>
                </a:solidFill>
              </a:rPr>
              <a:t>DEAR STAFF OF TOP GLOVE GROUP,</a:t>
            </a:r>
          </a:p>
          <a:p>
            <a:r>
              <a:rPr lang="en-US" b="1" dirty="0">
                <a:solidFill>
                  <a:srgbClr val="002060"/>
                </a:solidFill>
              </a:rPr>
              <a:t>DO YOU WANT TO ADD VALUES OR MINUS VALUE? HOW TO ADD VALUE? WE  SHOULD THINK AND DO THE CORRECT AND </a:t>
            </a:r>
          </a:p>
          <a:p>
            <a:r>
              <a:rPr lang="en-US" b="1" dirty="0">
                <a:solidFill>
                  <a:srgbClr val="002060"/>
                </a:solidFill>
              </a:rPr>
              <a:t>GOOD THINGS EVERY TIMM; MUST KNOW( LEARN FAST AND REMEMBER), MUST DO( WORK 100% AND DO WHAT WE KNOW/SAID) AND MUST TEACH( TRAIN AND SHARE OUR KNOWLEDGE AND EXPERIENCE WITH OUR TEAM MEMBERS AND COLLEGUES).</a:t>
            </a:r>
          </a:p>
          <a:p>
            <a:r>
              <a:rPr lang="en-US" b="1" dirty="0">
                <a:solidFill>
                  <a:srgbClr val="002060"/>
                </a:solidFill>
              </a:rPr>
              <a:t> HOW TO PREVENT AND REDUCE MINUS VALUE? TO PREVENT MISTAKES, THINK AND WORK POSITIVE. </a:t>
            </a:r>
          </a:p>
          <a:p>
            <a:endParaRPr lang="en-US" b="1" dirty="0">
              <a:solidFill>
                <a:srgbClr val="002060"/>
              </a:solidFill>
              <a:latin typeface="Trebuchet MS" pitchFamily="34" charset="0"/>
            </a:endParaRPr>
          </a:p>
          <a:p>
            <a:r>
              <a:rPr lang="en-US" b="1" dirty="0">
                <a:solidFill>
                  <a:srgbClr val="002060"/>
                </a:solidFill>
                <a:latin typeface="Trebuchet MS" pitchFamily="34" charset="0"/>
              </a:rPr>
              <a:t>TAN SRI LIM</a:t>
            </a:r>
          </a:p>
          <a:p>
            <a:r>
              <a:rPr lang="en-MY" sz="1700" b="1" dirty="0">
                <a:solidFill>
                  <a:srgbClr val="002060"/>
                </a:solidFill>
                <a:latin typeface="Trebuchet MS" pitchFamily="34" charset="0"/>
              </a:rPr>
              <a:t/>
            </a:r>
            <a:br>
              <a:rPr lang="en-MY" sz="1700" b="1" dirty="0">
                <a:solidFill>
                  <a:srgbClr val="002060"/>
                </a:solidFill>
                <a:latin typeface="Trebuchet MS" pitchFamily="34" charset="0"/>
              </a:rPr>
            </a:br>
            <a:endParaRPr lang="en-MY" sz="1700" b="1" dirty="0" smtClean="0">
              <a:solidFill>
                <a:srgbClr val="002060"/>
              </a:solidFill>
              <a:latin typeface="Trebuchet MS" pitchFamily="34" charset="0"/>
            </a:endParaRPr>
          </a:p>
        </p:txBody>
      </p:sp>
    </p:spTree>
    <p:extLst>
      <p:ext uri="{BB962C8B-B14F-4D97-AF65-F5344CB8AC3E}">
        <p14:creationId xmlns:p14="http://schemas.microsoft.com/office/powerpoint/2010/main" val="3119827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14399"/>
            <a:ext cx="1152381" cy="1533333"/>
          </a:xfrm>
          <a:prstGeom prst="rect">
            <a:avLst/>
          </a:prstGeom>
          <a:blipFill dpi="0" rotWithShape="1">
            <a:blip r:embed="rId4">
              <a:alphaModFix amt="0"/>
            </a:blip>
            <a:srcRect/>
            <a:tile tx="0" ty="0" sx="100000" sy="100000" flip="none" algn="tl"/>
          </a:blipFill>
          <a:effectLst>
            <a:glow>
              <a:schemeClr val="accent1">
                <a:alpha val="40000"/>
              </a:schemeClr>
            </a:glow>
            <a:outerShdw blurRad="50800" dist="50800" dir="5400000" algn="ctr" rotWithShape="0">
              <a:srgbClr val="000000">
                <a:alpha val="7000"/>
              </a:srgbClr>
            </a:outerShdw>
          </a:effectLst>
        </p:spPr>
      </p:pic>
      <p:sp>
        <p:nvSpPr>
          <p:cNvPr id="2" name="Title 1"/>
          <p:cNvSpPr>
            <a:spLocks noGrp="1"/>
          </p:cNvSpPr>
          <p:nvPr>
            <p:ph type="title"/>
          </p:nvPr>
        </p:nvSpPr>
        <p:spPr>
          <a:xfrm>
            <a:off x="457200" y="274638"/>
            <a:ext cx="8229600" cy="563562"/>
          </a:xfrm>
        </p:spPr>
        <p:style>
          <a:lnRef idx="1">
            <a:schemeClr val="accent1"/>
          </a:lnRef>
          <a:fillRef idx="2">
            <a:schemeClr val="accent1"/>
          </a:fillRef>
          <a:effectRef idx="1">
            <a:schemeClr val="accent1"/>
          </a:effectRef>
          <a:fontRef idx="minor">
            <a:schemeClr val="dk1"/>
          </a:fontRef>
        </p:style>
        <p:txBody>
          <a:bodyPr/>
          <a:lstStyle/>
          <a:p>
            <a:r>
              <a:rPr lang="en-US" sz="3500" dirty="0" smtClean="0">
                <a:latin typeface="Trebuchet MS" pitchFamily="34" charset="0"/>
              </a:rPr>
              <a:t>TG ID TAG, BADGE &amp; CAR STICKER</a:t>
            </a:r>
            <a:endParaRPr lang="en-US" sz="3500" dirty="0">
              <a:latin typeface="Trebuchet MS" pitchFamily="34" charset="0"/>
            </a:endParaRPr>
          </a:p>
        </p:txBody>
      </p:sp>
      <p:sp>
        <p:nvSpPr>
          <p:cNvPr id="3" name="TextBox 2"/>
          <p:cNvSpPr txBox="1"/>
          <p:nvPr/>
        </p:nvSpPr>
        <p:spPr>
          <a:xfrm>
            <a:off x="0" y="1143000"/>
            <a:ext cx="9144000" cy="6740307"/>
          </a:xfrm>
          <a:prstGeom prst="rect">
            <a:avLst/>
          </a:prstGeom>
          <a:noFill/>
        </p:spPr>
        <p:txBody>
          <a:bodyPr wrap="square" rtlCol="0">
            <a:spAutoFit/>
          </a:bodyPr>
          <a:lstStyle/>
          <a:p>
            <a:r>
              <a:rPr lang="en-US" b="1" dirty="0" smtClean="0">
                <a:solidFill>
                  <a:srgbClr val="002060"/>
                </a:solidFill>
                <a:latin typeface="Arial" charset="0"/>
              </a:rPr>
              <a:t>                    </a:t>
            </a:r>
            <a:r>
              <a:rPr lang="en-US" b="1" u="sng" dirty="0" smtClean="0">
                <a:solidFill>
                  <a:srgbClr val="002060"/>
                </a:solidFill>
                <a:latin typeface="Trebuchet MS" pitchFamily="34" charset="0"/>
              </a:rPr>
              <a:t>ID TAG</a:t>
            </a:r>
          </a:p>
          <a:p>
            <a:r>
              <a:rPr lang="en-US" b="1" dirty="0" smtClean="0">
                <a:solidFill>
                  <a:srgbClr val="002060"/>
                </a:solidFill>
                <a:latin typeface="Trebuchet MS" pitchFamily="34" charset="0"/>
              </a:rPr>
              <a:t>				</a:t>
            </a:r>
            <a:endParaRPr lang="en-US" dirty="0">
              <a:solidFill>
                <a:srgbClr val="002060"/>
              </a:solidFill>
              <a:latin typeface="Trebuchet MS" pitchFamily="34" charset="0"/>
            </a:endParaRPr>
          </a:p>
          <a:p>
            <a:pPr marL="1657350" lvl="3" indent="-285750">
              <a:buFont typeface="Arial" pitchFamily="34" charset="0"/>
              <a:buChar char="•"/>
            </a:pPr>
            <a:r>
              <a:rPr lang="en-US" dirty="0" smtClean="0">
                <a:solidFill>
                  <a:srgbClr val="002060"/>
                </a:solidFill>
                <a:latin typeface="Trebuchet MS" pitchFamily="34" charset="0"/>
              </a:rPr>
              <a:t>Prominently displayed on chest level of the person at all time whenever he/she is within the Company’s/Factory’s premises.</a:t>
            </a:r>
          </a:p>
          <a:p>
            <a:r>
              <a:rPr lang="en-US" b="1" dirty="0" smtClean="0">
                <a:solidFill>
                  <a:srgbClr val="002060"/>
                </a:solidFill>
                <a:latin typeface="Trebuchet MS" pitchFamily="34" charset="0"/>
              </a:rPr>
              <a:t>	</a:t>
            </a:r>
          </a:p>
          <a:p>
            <a:pPr lvl="1"/>
            <a:r>
              <a:rPr lang="en-US" b="1" u="sng" dirty="0">
                <a:solidFill>
                  <a:srgbClr val="002060"/>
                </a:solidFill>
                <a:latin typeface="Trebuchet MS" pitchFamily="34" charset="0"/>
              </a:rPr>
              <a:t>T</a:t>
            </a:r>
            <a:r>
              <a:rPr lang="en-US" b="1" u="sng" dirty="0" smtClean="0">
                <a:solidFill>
                  <a:srgbClr val="002060"/>
                </a:solidFill>
                <a:latin typeface="Trebuchet MS" pitchFamily="34" charset="0"/>
              </a:rPr>
              <a:t>O PREVENT &amp; AGAINST CORRUPTION</a:t>
            </a:r>
          </a:p>
          <a:p>
            <a:endParaRPr lang="en-US" dirty="0" smtClean="0">
              <a:solidFill>
                <a:srgbClr val="002060"/>
              </a:solidFill>
              <a:latin typeface="Trebuchet MS" pitchFamily="34" charset="0"/>
            </a:endParaRPr>
          </a:p>
          <a:p>
            <a:pPr marL="742950" lvl="1" indent="-285750">
              <a:buFont typeface="Arial" pitchFamily="34" charset="0"/>
              <a:buChar char="•"/>
            </a:pPr>
            <a:r>
              <a:rPr lang="en-US" dirty="0" smtClean="0">
                <a:solidFill>
                  <a:srgbClr val="002060"/>
                </a:solidFill>
                <a:latin typeface="Trebuchet MS" pitchFamily="34" charset="0"/>
              </a:rPr>
              <a:t>Need to display together with the ID Tag.</a:t>
            </a:r>
          </a:p>
          <a:p>
            <a:pPr marL="285750" indent="-285750">
              <a:buFont typeface="Arial" pitchFamily="34" charset="0"/>
              <a:buChar char="•"/>
            </a:pPr>
            <a:endParaRPr lang="en-US" dirty="0" smtClean="0">
              <a:solidFill>
                <a:srgbClr val="002060"/>
              </a:solidFill>
              <a:latin typeface="Trebuchet MS" pitchFamily="34" charset="0"/>
            </a:endParaRPr>
          </a:p>
          <a:p>
            <a:pPr marL="742950" lvl="1" indent="-285750">
              <a:buFont typeface="Arial" pitchFamily="34" charset="0"/>
              <a:buChar char="•"/>
            </a:pPr>
            <a:r>
              <a:rPr lang="en-US" dirty="0" smtClean="0">
                <a:solidFill>
                  <a:srgbClr val="002060"/>
                </a:solidFill>
                <a:latin typeface="Trebuchet MS" pitchFamily="34" charset="0"/>
              </a:rPr>
              <a:t>Works as a reminder to us from being involve in any form of               corruption, be it whether in monetary or non-monetary                     corruption.</a:t>
            </a:r>
          </a:p>
          <a:p>
            <a:pPr marL="742950" lvl="1" indent="-285750">
              <a:buFont typeface="Arial" pitchFamily="34" charset="0"/>
              <a:buChar char="•"/>
            </a:pPr>
            <a:endParaRPr lang="en-US" dirty="0" smtClean="0">
              <a:solidFill>
                <a:srgbClr val="002060"/>
              </a:solidFill>
              <a:latin typeface="Trebuchet MS" pitchFamily="34" charset="0"/>
            </a:endParaRPr>
          </a:p>
          <a:p>
            <a:pPr lvl="1"/>
            <a:r>
              <a:rPr lang="en-US" b="1" u="sng" dirty="0" smtClean="0">
                <a:solidFill>
                  <a:srgbClr val="002060"/>
                </a:solidFill>
                <a:latin typeface="Trebuchet MS" pitchFamily="34" charset="0"/>
              </a:rPr>
              <a:t>COMPANY CAR STICKER</a:t>
            </a:r>
          </a:p>
          <a:p>
            <a:pPr lvl="1"/>
            <a:endParaRPr lang="en-US" dirty="0">
              <a:solidFill>
                <a:srgbClr val="002060"/>
              </a:solidFill>
              <a:latin typeface="Trebuchet MS" pitchFamily="34" charset="0"/>
            </a:endParaRPr>
          </a:p>
          <a:p>
            <a:pPr lvl="1"/>
            <a:r>
              <a:rPr lang="en-US" dirty="0" smtClean="0">
                <a:solidFill>
                  <a:srgbClr val="002060"/>
                </a:solidFill>
                <a:latin typeface="Trebuchet MS" pitchFamily="34" charset="0"/>
              </a:rPr>
              <a:t>One (1) company car sticker will be given upon employment and need to be displayed on the wind screen of their motor vehicle. Only employees with TG’s Car Sticker are allowed to park within the Company compounds.</a:t>
            </a:r>
            <a:endParaRPr lang="en-US" dirty="0">
              <a:solidFill>
                <a:srgbClr val="002060"/>
              </a:solidFill>
              <a:latin typeface="Trebuchet MS" pitchFamily="34" charset="0"/>
            </a:endParaRPr>
          </a:p>
          <a:p>
            <a:endParaRPr lang="en-US" dirty="0">
              <a:solidFill>
                <a:srgbClr val="002060"/>
              </a:solidFill>
              <a:latin typeface="Trebuchet MS" pitchFamily="34" charset="0"/>
            </a:endParaRPr>
          </a:p>
          <a:p>
            <a:r>
              <a:rPr lang="en-US" dirty="0" smtClean="0">
                <a:solidFill>
                  <a:srgbClr val="002060"/>
                </a:solidFill>
                <a:latin typeface="Trebuchet MS" pitchFamily="34" charset="0"/>
              </a:rPr>
              <a:t> </a:t>
            </a:r>
          </a:p>
          <a:p>
            <a:endParaRPr lang="en-US" dirty="0">
              <a:solidFill>
                <a:srgbClr val="002060"/>
              </a:solidFill>
              <a:latin typeface="Trebuchet MS" pitchFamily="34" charset="0"/>
            </a:endParaRPr>
          </a:p>
          <a:p>
            <a:endParaRPr lang="en-US" dirty="0" smtClean="0">
              <a:solidFill>
                <a:srgbClr val="002060"/>
              </a:solidFill>
              <a:latin typeface="Arial" charset="0"/>
            </a:endParaRPr>
          </a:p>
          <a:p>
            <a:endParaRPr lang="en-US" dirty="0">
              <a:solidFill>
                <a:srgbClr val="002060"/>
              </a:solidFill>
              <a:latin typeface="Arial" charset="0"/>
            </a:endParaRPr>
          </a:p>
          <a:p>
            <a:endParaRPr lang="en-US" dirty="0">
              <a:solidFill>
                <a:srgbClr val="002060"/>
              </a:solidFill>
              <a:latin typeface="Arial"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2436316"/>
            <a:ext cx="1524000" cy="1938337"/>
          </a:xfrm>
          <a:prstGeom prst="rect">
            <a:avLst/>
          </a:prstGeom>
        </p:spPr>
      </p:pic>
      <p:pic>
        <p:nvPicPr>
          <p:cNvPr id="235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 y="3057762"/>
            <a:ext cx="8328025"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0"/>
          </p:nvPr>
        </p:nvSpPr>
        <p:spPr/>
        <p:txBody>
          <a:bodyPr/>
          <a:lstStyle/>
          <a:p>
            <a:pPr>
              <a:defRPr/>
            </a:pPr>
            <a:fld id="{ADEA5A53-9331-4510-8A91-12ECC49C68D8}" type="slidenum">
              <a:rPr lang="en-MY" smtClean="0">
                <a:solidFill>
                  <a:srgbClr val="002060">
                    <a:tint val="75000"/>
                  </a:srgbClr>
                </a:solidFill>
              </a:rPr>
              <a:pPr>
                <a:defRPr/>
              </a:pPr>
              <a:t>18</a:t>
            </a:fld>
            <a:endParaRPr lang="en-MY">
              <a:solidFill>
                <a:srgbClr val="002060">
                  <a:tint val="75000"/>
                </a:srgbClr>
              </a:solidFill>
            </a:endParaRPr>
          </a:p>
        </p:txBody>
      </p:sp>
    </p:spTree>
    <p:extLst>
      <p:ext uri="{BB962C8B-B14F-4D97-AF65-F5344CB8AC3E}">
        <p14:creationId xmlns:p14="http://schemas.microsoft.com/office/powerpoint/2010/main" val="205392541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3000"/>
                                        <p:tgtEl>
                                          <p:spTgt spid="23554"/>
                                        </p:tgtEl>
                                        <p:attrNameLst>
                                          <p:attrName>ppt_w</p:attrName>
                                        </p:attrNameLst>
                                      </p:cBhvr>
                                      <p:tavLst>
                                        <p:tav tm="0">
                                          <p:val>
                                            <p:strVal val="ppt_w"/>
                                          </p:val>
                                        </p:tav>
                                        <p:tav tm="100000">
                                          <p:val>
                                            <p:fltVal val="0"/>
                                          </p:val>
                                        </p:tav>
                                      </p:tavLst>
                                    </p:anim>
                                    <p:anim calcmode="lin" valueType="num">
                                      <p:cBhvr>
                                        <p:cTn id="7" dur="3000"/>
                                        <p:tgtEl>
                                          <p:spTgt spid="23554"/>
                                        </p:tgtEl>
                                        <p:attrNameLst>
                                          <p:attrName>ppt_h</p:attrName>
                                        </p:attrNameLst>
                                      </p:cBhvr>
                                      <p:tavLst>
                                        <p:tav tm="0">
                                          <p:val>
                                            <p:strVal val="ppt_h"/>
                                          </p:val>
                                        </p:tav>
                                        <p:tav tm="100000">
                                          <p:val>
                                            <p:fltVal val="0"/>
                                          </p:val>
                                        </p:tav>
                                      </p:tavLst>
                                    </p:anim>
                                    <p:animEffect transition="out" filter="fade">
                                      <p:cBhvr>
                                        <p:cTn id="8" dur="3000"/>
                                        <p:tgtEl>
                                          <p:spTgt spid="23554"/>
                                        </p:tgtEl>
                                      </p:cBhvr>
                                    </p:animEffect>
                                    <p:set>
                                      <p:cBhvr>
                                        <p:cTn id="9" dur="1" fill="hold">
                                          <p:stCondLst>
                                            <p:cond delay="2999"/>
                                          </p:stCondLst>
                                        </p:cTn>
                                        <p:tgtEl>
                                          <p:spTgt spid="235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2703"/>
            <a:ext cx="8763000" cy="1143000"/>
          </a:xfrm>
        </p:spPr>
        <p:style>
          <a:lnRef idx="1">
            <a:schemeClr val="accent1"/>
          </a:lnRef>
          <a:fillRef idx="2">
            <a:schemeClr val="accent1"/>
          </a:fillRef>
          <a:effectRef idx="1">
            <a:schemeClr val="accent1"/>
          </a:effectRef>
          <a:fontRef idx="minor">
            <a:schemeClr val="dk1"/>
          </a:fontRef>
        </p:style>
        <p:txBody>
          <a:bodyPr/>
          <a:lstStyle/>
          <a:p>
            <a:r>
              <a:rPr lang="en-US" sz="3500" dirty="0" smtClean="0">
                <a:solidFill>
                  <a:srgbClr val="002060"/>
                </a:solidFill>
                <a:latin typeface="Trebuchet MS" pitchFamily="34" charset="0"/>
              </a:rPr>
              <a:t>MORNING ASSEMBLY &amp; MORNING EXERCISE</a:t>
            </a:r>
            <a:endParaRPr lang="en-US" sz="3500" dirty="0">
              <a:solidFill>
                <a:srgbClr val="002060"/>
              </a:solidFill>
              <a:latin typeface="Trebuchet MS" pitchFamily="34" charset="0"/>
            </a:endParaRPr>
          </a:p>
        </p:txBody>
      </p:sp>
      <p:sp>
        <p:nvSpPr>
          <p:cNvPr id="3" name="Slide Number Placeholder 2"/>
          <p:cNvSpPr>
            <a:spLocks noGrp="1"/>
          </p:cNvSpPr>
          <p:nvPr>
            <p:ph type="sldNum" sz="quarter" idx="10"/>
          </p:nvPr>
        </p:nvSpPr>
        <p:spPr/>
        <p:txBody>
          <a:bodyPr/>
          <a:lstStyle/>
          <a:p>
            <a:pPr>
              <a:defRPr/>
            </a:pPr>
            <a:fld id="{ADEA5A53-9331-4510-8A91-12ECC49C68D8}" type="slidenum">
              <a:rPr lang="en-MY" smtClean="0">
                <a:solidFill>
                  <a:srgbClr val="002060">
                    <a:tint val="75000"/>
                  </a:srgbClr>
                </a:solidFill>
              </a:rPr>
              <a:pPr>
                <a:defRPr/>
              </a:pPr>
              <a:t>19</a:t>
            </a:fld>
            <a:endParaRPr lang="en-MY">
              <a:solidFill>
                <a:srgbClr val="002060">
                  <a:tint val="75000"/>
                </a:srgbClr>
              </a:solidFill>
            </a:endParaRPr>
          </a:p>
        </p:txBody>
      </p:sp>
      <p:sp>
        <p:nvSpPr>
          <p:cNvPr id="5" name="TextBox 4"/>
          <p:cNvSpPr txBox="1"/>
          <p:nvPr/>
        </p:nvSpPr>
        <p:spPr>
          <a:xfrm>
            <a:off x="228601" y="1373664"/>
            <a:ext cx="8908576" cy="2585323"/>
          </a:xfrm>
          <a:prstGeom prst="rect">
            <a:avLst/>
          </a:prstGeom>
          <a:noFill/>
        </p:spPr>
        <p:txBody>
          <a:bodyPr wrap="square" rtlCol="0">
            <a:spAutoFit/>
          </a:bodyPr>
          <a:lstStyle/>
          <a:p>
            <a:pPr marL="285750" indent="-285750">
              <a:buFont typeface="Arial" pitchFamily="34" charset="0"/>
              <a:buChar char="•"/>
            </a:pPr>
            <a:r>
              <a:rPr lang="en-US" dirty="0" smtClean="0">
                <a:solidFill>
                  <a:srgbClr val="002060"/>
                </a:solidFill>
                <a:latin typeface="Trebuchet MS" pitchFamily="34" charset="0"/>
              </a:rPr>
              <a:t>In order to “kick start” the day, employees are encourage to gather in front of their respective factory to perform 5 minutes warm up exercise before starting the morning assembly.</a:t>
            </a:r>
          </a:p>
          <a:p>
            <a:pPr marL="285750" indent="-285750">
              <a:buFont typeface="Arial" pitchFamily="34" charset="0"/>
              <a:buChar char="•"/>
            </a:pPr>
            <a:endParaRPr lang="en-US" dirty="0">
              <a:solidFill>
                <a:srgbClr val="002060"/>
              </a:solidFill>
              <a:latin typeface="Trebuchet MS" pitchFamily="34" charset="0"/>
            </a:endParaRPr>
          </a:p>
          <a:p>
            <a:pPr marL="285750" indent="-285750">
              <a:buFont typeface="Arial" pitchFamily="34" charset="0"/>
              <a:buChar char="•"/>
            </a:pPr>
            <a:r>
              <a:rPr lang="en-US" dirty="0" smtClean="0">
                <a:solidFill>
                  <a:srgbClr val="002060"/>
                </a:solidFill>
                <a:latin typeface="Trebuchet MS" pitchFamily="34" charset="0"/>
              </a:rPr>
              <a:t>Every Monday, ‘</a:t>
            </a:r>
            <a:r>
              <a:rPr lang="en-US" dirty="0" err="1" smtClean="0">
                <a:solidFill>
                  <a:srgbClr val="002060"/>
                </a:solidFill>
                <a:latin typeface="Trebuchet MS" pitchFamily="34" charset="0"/>
              </a:rPr>
              <a:t>Negaraku</a:t>
            </a:r>
            <a:r>
              <a:rPr lang="en-US" dirty="0" smtClean="0">
                <a:solidFill>
                  <a:srgbClr val="002060"/>
                </a:solidFill>
                <a:latin typeface="Trebuchet MS" pitchFamily="34" charset="0"/>
              </a:rPr>
              <a:t>’ and Corporate Song are sang after the recitation Business Philosophy of the day.</a:t>
            </a:r>
          </a:p>
          <a:p>
            <a:pPr marL="285750" indent="-285750">
              <a:buFont typeface="Arial" pitchFamily="34" charset="0"/>
              <a:buChar char="•"/>
            </a:pPr>
            <a:endParaRPr lang="en-US" dirty="0">
              <a:solidFill>
                <a:srgbClr val="002060"/>
              </a:solidFill>
              <a:latin typeface="Trebuchet MS" pitchFamily="34" charset="0"/>
            </a:endParaRPr>
          </a:p>
          <a:p>
            <a:pPr marL="285750" indent="-285750">
              <a:buFont typeface="Arial" pitchFamily="34" charset="0"/>
              <a:buChar char="•"/>
            </a:pPr>
            <a:r>
              <a:rPr lang="en-US" dirty="0" smtClean="0">
                <a:solidFill>
                  <a:srgbClr val="002060"/>
                </a:solidFill>
                <a:latin typeface="Trebuchet MS" pitchFamily="34" charset="0"/>
              </a:rPr>
              <a:t>On daily basis, after the morning exercise, employees will be assembled to listen the Business Philosophy of the day and then sing the Corporate Song</a:t>
            </a:r>
            <a:endParaRPr lang="en-US" dirty="0">
              <a:solidFill>
                <a:srgbClr val="002060"/>
              </a:solidFill>
              <a:latin typeface="Trebuchet MS"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230945"/>
            <a:ext cx="3834582" cy="262705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2072" y="3958987"/>
            <a:ext cx="3962400" cy="2895601"/>
          </a:xfrm>
          <a:prstGeom prst="rect">
            <a:avLst/>
          </a:prstGeom>
        </p:spPr>
      </p:pic>
    </p:spTree>
    <p:extLst>
      <p:ext uri="{BB962C8B-B14F-4D97-AF65-F5344CB8AC3E}">
        <p14:creationId xmlns:p14="http://schemas.microsoft.com/office/powerpoint/2010/main" val="158118693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10" presetClass="entr" presetSubtype="0" fill="hold"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par>
                                <p:cTn id="14" presetID="10" presetClass="entr" presetSubtype="0" fill="hold" nodeType="withEffect">
                                  <p:stCondLst>
                                    <p:cond delay="2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250"/>
                                        <p:tgtEl>
                                          <p:spTgt spid="8"/>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p:cTn id="19"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0" end="0"/>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p:cTn id="25"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2" end="2"/>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p:cTn id="31"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609600" y="1450975"/>
            <a:ext cx="8393113" cy="4340225"/>
          </a:xfrm>
          <a:prstGeom prst="rect">
            <a:avLst/>
          </a:prstGeom>
          <a:noFill/>
          <a:ln w="9525">
            <a:noFill/>
            <a:miter lim="800000"/>
            <a:headEnd/>
            <a:tailEnd/>
          </a:ln>
        </p:spPr>
        <p:txBody>
          <a:bodyPr>
            <a:spAutoFit/>
          </a:bodyPr>
          <a:lstStyle/>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Know the Emergency Exit &amp; Route</a:t>
            </a:r>
          </a:p>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Come to training with the </a:t>
            </a:r>
            <a:r>
              <a:rPr lang="en-US" sz="2300" b="1" dirty="0">
                <a:solidFill>
                  <a:srgbClr val="000000"/>
                </a:solidFill>
                <a:effectLst>
                  <a:outerShdw blurRad="38100" dist="38100" dir="2700000" algn="tl">
                    <a:srgbClr val="000000">
                      <a:alpha val="43137"/>
                    </a:srgbClr>
                  </a:outerShdw>
                </a:effectLst>
                <a:cs typeface="+mn-cs"/>
              </a:rPr>
              <a:t>END IN MIND</a:t>
            </a:r>
            <a:r>
              <a:rPr lang="en-US" sz="2300" dirty="0">
                <a:solidFill>
                  <a:srgbClr val="000000"/>
                </a:solidFill>
                <a:effectLst>
                  <a:outerShdw blurRad="38100" dist="38100" dir="2700000" algn="tl">
                    <a:srgbClr val="000000">
                      <a:alpha val="43137"/>
                    </a:srgbClr>
                  </a:outerShdw>
                </a:effectLst>
                <a:cs typeface="+mn-cs"/>
              </a:rPr>
              <a:t> </a:t>
            </a:r>
          </a:p>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Be </a:t>
            </a:r>
            <a:r>
              <a:rPr lang="en-US" sz="2300" b="1" dirty="0">
                <a:solidFill>
                  <a:srgbClr val="000000"/>
                </a:solidFill>
                <a:effectLst>
                  <a:outerShdw blurRad="38100" dist="38100" dir="2700000" algn="tl">
                    <a:srgbClr val="000000">
                      <a:alpha val="43137"/>
                    </a:srgbClr>
                  </a:outerShdw>
                </a:effectLst>
                <a:cs typeface="+mn-cs"/>
              </a:rPr>
              <a:t>PUNCTUAL </a:t>
            </a:r>
            <a:r>
              <a:rPr lang="en-US" sz="2300" dirty="0">
                <a:solidFill>
                  <a:srgbClr val="000000"/>
                </a:solidFill>
                <a:cs typeface="+mn-cs"/>
              </a:rPr>
              <a:t> - in attending the training, coming back from breaks.</a:t>
            </a:r>
          </a:p>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Hand phone- Silent / Vibrating Mode</a:t>
            </a:r>
          </a:p>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Competition/ debate- </a:t>
            </a:r>
            <a:r>
              <a:rPr lang="en-US" sz="2300" b="1" dirty="0">
                <a:solidFill>
                  <a:srgbClr val="000000"/>
                </a:solidFill>
                <a:effectLst>
                  <a:outerShdw blurRad="38100" dist="38100" dir="2700000" algn="tl">
                    <a:srgbClr val="000000">
                      <a:alpha val="43137"/>
                    </a:srgbClr>
                  </a:outerShdw>
                </a:effectLst>
                <a:cs typeface="+mn-cs"/>
              </a:rPr>
              <a:t>Healthy and constructive </a:t>
            </a:r>
            <a:r>
              <a:rPr lang="en-US" sz="2300" dirty="0">
                <a:solidFill>
                  <a:srgbClr val="000000"/>
                </a:solidFill>
                <a:cs typeface="+mn-cs"/>
              </a:rPr>
              <a:t>ones only!</a:t>
            </a:r>
          </a:p>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NO side conversation – show </a:t>
            </a:r>
            <a:r>
              <a:rPr lang="en-US" sz="2300" b="1" dirty="0">
                <a:solidFill>
                  <a:srgbClr val="000000"/>
                </a:solidFill>
                <a:effectLst>
                  <a:outerShdw blurRad="38100" dist="38100" dir="2700000" algn="tl">
                    <a:srgbClr val="000000">
                      <a:alpha val="43137"/>
                    </a:srgbClr>
                  </a:outerShdw>
                </a:effectLst>
                <a:cs typeface="+mn-cs"/>
              </a:rPr>
              <a:t>respect</a:t>
            </a:r>
            <a:r>
              <a:rPr lang="en-US" sz="2300" dirty="0">
                <a:solidFill>
                  <a:srgbClr val="000000"/>
                </a:solidFill>
                <a:cs typeface="+mn-cs"/>
              </a:rPr>
              <a:t> when others is talking!</a:t>
            </a:r>
          </a:p>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NO disruptive feedback please!</a:t>
            </a:r>
          </a:p>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Participate actively!</a:t>
            </a:r>
          </a:p>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Listen actively! Every feedback from each participants has its value!</a:t>
            </a:r>
          </a:p>
          <a:p>
            <a:pPr marL="514350" indent="-514350" fontAlgn="auto">
              <a:spcBef>
                <a:spcPts val="0"/>
              </a:spcBef>
              <a:spcAft>
                <a:spcPts val="0"/>
              </a:spcAft>
              <a:buFont typeface="Calibri" pitchFamily="34" charset="0"/>
              <a:buAutoNum type="arabicPeriod"/>
              <a:defRPr/>
            </a:pPr>
            <a:r>
              <a:rPr lang="en-US" sz="2300" dirty="0">
                <a:solidFill>
                  <a:srgbClr val="000000"/>
                </a:solidFill>
                <a:cs typeface="+mn-cs"/>
              </a:rPr>
              <a:t>Perform </a:t>
            </a:r>
            <a:r>
              <a:rPr lang="en-US" sz="2300" b="1" dirty="0">
                <a:solidFill>
                  <a:srgbClr val="000000"/>
                </a:solidFill>
                <a:effectLst>
                  <a:outerShdw blurRad="38100" dist="38100" dir="2700000" algn="tl">
                    <a:srgbClr val="000000">
                      <a:alpha val="43137"/>
                    </a:srgbClr>
                  </a:outerShdw>
                </a:effectLst>
                <a:cs typeface="+mn-cs"/>
              </a:rPr>
              <a:t>HOUSEKEEPING</a:t>
            </a:r>
            <a:r>
              <a:rPr lang="en-US" sz="2300" dirty="0">
                <a:solidFill>
                  <a:srgbClr val="000000"/>
                </a:solidFill>
                <a:cs typeface="+mn-cs"/>
              </a:rPr>
              <a:t> at the end of each day’s training</a:t>
            </a:r>
          </a:p>
        </p:txBody>
      </p:sp>
      <p:sp>
        <p:nvSpPr>
          <p:cNvPr id="5" name="Rectangle 4"/>
          <p:cNvSpPr/>
          <p:nvPr/>
        </p:nvSpPr>
        <p:spPr>
          <a:xfrm>
            <a:off x="1933888" y="496669"/>
            <a:ext cx="7022122" cy="646331"/>
          </a:xfrm>
          <a:prstGeom prst="rect">
            <a:avLst/>
          </a:prstGeom>
          <a:noFill/>
        </p:spPr>
        <p:txBody>
          <a:bodyPr>
            <a:spAutoFit/>
            <a:scene3d>
              <a:camera prst="orthographicFront"/>
              <a:lightRig rig="balanced" dir="t">
                <a:rot lat="0" lon="0" rev="2100000"/>
              </a:lightRig>
            </a:scene3d>
            <a:sp3d extrusionH="57150" prstMaterial="metal">
              <a:bevelT w="38100" h="25400"/>
              <a:contourClr>
                <a:schemeClr val="bg2"/>
              </a:contourClr>
            </a:sp3d>
          </a:bodyPr>
          <a:lstStyle/>
          <a:p>
            <a:pPr algn="ctr" fontAlgn="auto">
              <a:spcBef>
                <a:spcPts val="0"/>
              </a:spcBef>
              <a:spcAft>
                <a:spcPts val="0"/>
              </a:spcAft>
              <a:defRPr/>
            </a:pPr>
            <a:r>
              <a:rPr lang="en-US" sz="3600" b="1" dirty="0">
                <a:ln w="50800"/>
                <a:solidFill>
                  <a:srgbClr val="0070C0"/>
                </a:solidFill>
                <a:latin typeface="+mj-lt"/>
                <a:cs typeface="+mn-cs"/>
              </a:rPr>
              <a:t>Top Glove 10 Training Ground Rules</a:t>
            </a:r>
          </a:p>
        </p:txBody>
      </p:sp>
      <p:pic>
        <p:nvPicPr>
          <p:cNvPr id="20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8600"/>
            <a:ext cx="1666875"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71920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200111" y="440574"/>
            <a:ext cx="9013371"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002060"/>
                </a:solidFill>
                <a:effectLst/>
                <a:uLnTx/>
                <a:uFillTx/>
                <a:latin typeface="Trebuchet MS" pitchFamily="34" charset="0"/>
                <a:ea typeface="+mn-ea"/>
                <a:cs typeface="+mn-cs"/>
              </a:rPr>
              <a:t> </a:t>
            </a: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MENTOR-BUDDY SYSTEM</a:t>
            </a:r>
            <a:endParaRPr kumimoji="0" lang="en-US" sz="36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71983"/>
            <a:ext cx="1669143" cy="21698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8238" y="4131100"/>
            <a:ext cx="1752600" cy="2574500"/>
          </a:xfrm>
          <a:prstGeom prst="rect">
            <a:avLst/>
          </a:prstGeom>
        </p:spPr>
      </p:pic>
      <p:sp>
        <p:nvSpPr>
          <p:cNvPr id="11" name="TextBox 10"/>
          <p:cNvSpPr txBox="1"/>
          <p:nvPr/>
        </p:nvSpPr>
        <p:spPr>
          <a:xfrm>
            <a:off x="2057400" y="1571983"/>
            <a:ext cx="6793438" cy="2031325"/>
          </a:xfrm>
          <a:prstGeom prst="rect">
            <a:avLst/>
          </a:prstGeom>
          <a:noFill/>
        </p:spPr>
        <p:txBody>
          <a:bodyPr wrap="square" rtlCol="0">
            <a:spAutoFit/>
          </a:bodyPr>
          <a:lstStyle/>
          <a:p>
            <a:pPr lvl="0">
              <a:spcBef>
                <a:spcPct val="20000"/>
              </a:spcBef>
              <a:defRPr/>
            </a:pPr>
            <a:r>
              <a:rPr lang="en-US" sz="2400" b="1" u="sng" dirty="0">
                <a:solidFill>
                  <a:srgbClr val="002060"/>
                </a:solidFill>
                <a:latin typeface="Trebuchet MS" pitchFamily="34" charset="0"/>
                <a:cs typeface="Arial" pitchFamily="34" charset="0"/>
              </a:rPr>
              <a:t>Mentor &amp; Mentee System</a:t>
            </a:r>
          </a:p>
          <a:p>
            <a:r>
              <a:rPr lang="en-US" sz="2000" dirty="0">
                <a:solidFill>
                  <a:srgbClr val="002060"/>
                </a:solidFill>
                <a:latin typeface="Trebuchet MS" pitchFamily="34" charset="0"/>
                <a:cs typeface="Arial" pitchFamily="34" charset="0"/>
              </a:rPr>
              <a:t>Two (2)  mentors will be assigned to coach and guide new employee </a:t>
            </a:r>
            <a:r>
              <a:rPr lang="en-US" sz="2000" dirty="0" smtClean="0">
                <a:solidFill>
                  <a:srgbClr val="002060"/>
                </a:solidFill>
                <a:latin typeface="Trebuchet MS" pitchFamily="34" charset="0"/>
                <a:cs typeface="Arial" pitchFamily="34" charset="0"/>
              </a:rPr>
              <a:t>during their entire career with  </a:t>
            </a:r>
            <a:r>
              <a:rPr lang="en-US" sz="2000" dirty="0">
                <a:solidFill>
                  <a:srgbClr val="002060"/>
                </a:solidFill>
                <a:latin typeface="Trebuchet MS" pitchFamily="34" charset="0"/>
                <a:cs typeface="Arial" pitchFamily="34" charset="0"/>
              </a:rPr>
              <a:t>the Company on the culture, work flow and the fundamentals of TG</a:t>
            </a:r>
          </a:p>
          <a:p>
            <a:pPr lvl="0">
              <a:spcBef>
                <a:spcPct val="20000"/>
              </a:spcBef>
              <a:defRPr/>
            </a:pPr>
            <a:endParaRPr lang="en-US" sz="2000" b="1" dirty="0">
              <a:solidFill>
                <a:srgbClr val="002060"/>
              </a:solidFill>
              <a:latin typeface="Trebuchet MS" pitchFamily="34" charset="0"/>
              <a:cs typeface="Arial" pitchFamily="34" charset="0"/>
            </a:endParaRPr>
          </a:p>
          <a:p>
            <a:endParaRPr lang="en-US" dirty="0"/>
          </a:p>
        </p:txBody>
      </p:sp>
      <p:sp>
        <p:nvSpPr>
          <p:cNvPr id="12" name="TextBox 11"/>
          <p:cNvSpPr txBox="1"/>
          <p:nvPr/>
        </p:nvSpPr>
        <p:spPr>
          <a:xfrm>
            <a:off x="381000" y="3962400"/>
            <a:ext cx="6324600" cy="1877437"/>
          </a:xfrm>
          <a:prstGeom prst="rect">
            <a:avLst/>
          </a:prstGeom>
          <a:noFill/>
        </p:spPr>
        <p:txBody>
          <a:bodyPr wrap="square" rtlCol="0">
            <a:spAutoFit/>
          </a:bodyPr>
          <a:lstStyle/>
          <a:p>
            <a:pPr lvl="0">
              <a:spcBef>
                <a:spcPct val="20000"/>
              </a:spcBef>
              <a:defRPr/>
            </a:pPr>
            <a:r>
              <a:rPr lang="en-US" sz="2400" b="1" u="sng" dirty="0">
                <a:solidFill>
                  <a:srgbClr val="002060"/>
                </a:solidFill>
                <a:latin typeface="Trebuchet MS" pitchFamily="34" charset="0"/>
                <a:cs typeface="Arial" pitchFamily="34" charset="0"/>
              </a:rPr>
              <a:t>Buddy System</a:t>
            </a:r>
          </a:p>
          <a:p>
            <a:pPr marL="342900" lvl="0" indent="-342900">
              <a:spcBef>
                <a:spcPct val="20000"/>
              </a:spcBef>
              <a:buFont typeface="Arial" charset="0"/>
              <a:buChar char="•"/>
              <a:defRPr/>
            </a:pPr>
            <a:r>
              <a:rPr lang="en-US" sz="2000" dirty="0">
                <a:solidFill>
                  <a:srgbClr val="002060"/>
                </a:solidFill>
                <a:latin typeface="Trebuchet MS" pitchFamily="34" charset="0"/>
                <a:cs typeface="Arial" pitchFamily="34" charset="0"/>
              </a:rPr>
              <a:t>Will be assigned to new employees </a:t>
            </a:r>
            <a:r>
              <a:rPr lang="en-US" sz="2000" dirty="0" smtClean="0">
                <a:solidFill>
                  <a:srgbClr val="002060"/>
                </a:solidFill>
                <a:latin typeface="Trebuchet MS" pitchFamily="34" charset="0"/>
                <a:cs typeface="Arial" pitchFamily="34" charset="0"/>
              </a:rPr>
              <a:t>for </a:t>
            </a:r>
            <a:r>
              <a:rPr lang="en-US" sz="2000" dirty="0">
                <a:solidFill>
                  <a:srgbClr val="002060"/>
                </a:solidFill>
                <a:latin typeface="Trebuchet MS" pitchFamily="34" charset="0"/>
                <a:cs typeface="Arial" pitchFamily="34" charset="0"/>
              </a:rPr>
              <a:t>(3) months.</a:t>
            </a:r>
          </a:p>
          <a:p>
            <a:pPr marL="342900" lvl="0" indent="-342900">
              <a:spcBef>
                <a:spcPct val="20000"/>
              </a:spcBef>
              <a:buFont typeface="Arial" charset="0"/>
              <a:buChar char="•"/>
              <a:defRPr/>
            </a:pPr>
            <a:r>
              <a:rPr lang="en-US" sz="2000" dirty="0">
                <a:solidFill>
                  <a:srgbClr val="002060"/>
                </a:solidFill>
                <a:latin typeface="Trebuchet MS" pitchFamily="34" charset="0"/>
                <a:cs typeface="Arial" pitchFamily="34" charset="0"/>
              </a:rPr>
              <a:t>A colleague of the same department and not </a:t>
            </a:r>
            <a:r>
              <a:rPr lang="en-US" sz="2000" dirty="0" smtClean="0">
                <a:solidFill>
                  <a:srgbClr val="002060"/>
                </a:solidFill>
                <a:latin typeface="Trebuchet MS" pitchFamily="34" charset="0"/>
                <a:cs typeface="Arial" pitchFamily="34" charset="0"/>
              </a:rPr>
              <a:t>immediate supervisor</a:t>
            </a:r>
            <a:r>
              <a:rPr lang="en-US" sz="2000" dirty="0">
                <a:solidFill>
                  <a:srgbClr val="002060"/>
                </a:solidFill>
                <a:latin typeface="Trebuchet MS" pitchFamily="34" charset="0"/>
                <a:cs typeface="Arial" pitchFamily="34" charset="0"/>
              </a:rPr>
              <a:t>. </a:t>
            </a:r>
          </a:p>
          <a:p>
            <a:pPr marL="342900" lvl="0" indent="-342900">
              <a:spcBef>
                <a:spcPct val="20000"/>
              </a:spcBef>
              <a:buFont typeface="Arial" charset="0"/>
              <a:buChar char="•"/>
              <a:defRPr/>
            </a:pPr>
            <a:r>
              <a:rPr lang="en-US" sz="2000" dirty="0">
                <a:solidFill>
                  <a:srgbClr val="002060"/>
                </a:solidFill>
                <a:latin typeface="Trebuchet MS" pitchFamily="34" charset="0"/>
                <a:cs typeface="Arial" pitchFamily="34" charset="0"/>
              </a:rPr>
              <a:t>Help new employees feels part of the organization</a:t>
            </a:r>
            <a:endParaRPr lang="en-US" sz="2000" dirty="0"/>
          </a:p>
        </p:txBody>
      </p:sp>
    </p:spTree>
    <p:extLst>
      <p:ext uri="{BB962C8B-B14F-4D97-AF65-F5344CB8AC3E}">
        <p14:creationId xmlns:p14="http://schemas.microsoft.com/office/powerpoint/2010/main" val="26475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Employee will be </a:t>
            </a:r>
            <a:r>
              <a:rPr kumimoji="0" lang="en-US" sz="2000" b="0" i="0" u="none" strike="noStrike" kern="1200" cap="none" spc="0" normalizeH="0" baseline="0" noProof="0" dirty="0" smtClean="0">
                <a:ln>
                  <a:noFill/>
                </a:ln>
                <a:solidFill>
                  <a:srgbClr val="FF0000"/>
                </a:solidFill>
                <a:effectLst/>
                <a:uLnTx/>
                <a:uFillTx/>
                <a:latin typeface="Trebuchet MS" pitchFamily="34" charset="0"/>
                <a:ea typeface="+mn-ea"/>
                <a:cs typeface="+mn-cs"/>
              </a:rPr>
              <a:t>rewarded with merit points </a:t>
            </a:r>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when he/she received </a:t>
            </a:r>
            <a:r>
              <a:rPr kumimoji="0" lang="en-US" sz="2000" b="1" i="0" u="sng" strike="noStrike" kern="1200" cap="none" spc="0" normalizeH="0" baseline="0" noProof="0" dirty="0" smtClean="0">
                <a:ln>
                  <a:noFill/>
                </a:ln>
                <a:solidFill>
                  <a:srgbClr val="002060"/>
                </a:solidFill>
                <a:effectLst/>
                <a:uLnTx/>
                <a:uFillTx/>
                <a:latin typeface="Trebuchet MS" pitchFamily="34" charset="0"/>
                <a:ea typeface="+mn-ea"/>
                <a:cs typeface="+mn-cs"/>
              </a:rPr>
              <a:t>Reward Letter (RW</a:t>
            </a:r>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 [depends on HOD discretion]. Example, participate in organizing Annual Dinner.</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2500" b="0" i="0" u="none" strike="noStrike" kern="1200" cap="none" spc="0" normalizeH="0" baseline="0" noProof="0" dirty="0" smtClean="0">
              <a:ln>
                <a:noFill/>
              </a:ln>
              <a:solidFill>
                <a:srgbClr val="002060"/>
              </a:solidFill>
              <a:effectLst/>
              <a:uLnTx/>
              <a:uFillTx/>
              <a:latin typeface="Trebuchet MS"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Employee will be </a:t>
            </a:r>
            <a:r>
              <a:rPr kumimoji="0" lang="en-US" sz="2000" b="0" i="0" u="none" strike="noStrike" kern="1200" cap="none" spc="0" normalizeH="0" baseline="0" noProof="0" dirty="0" smtClean="0">
                <a:ln>
                  <a:noFill/>
                </a:ln>
                <a:solidFill>
                  <a:srgbClr val="FF0000"/>
                </a:solidFill>
                <a:effectLst/>
                <a:uLnTx/>
                <a:uFillTx/>
                <a:latin typeface="Trebuchet MS" pitchFamily="34" charset="0"/>
                <a:ea typeface="+mn-ea"/>
                <a:cs typeface="+mn-cs"/>
              </a:rPr>
              <a:t>penalize with demerit points </a:t>
            </a:r>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when he/she received </a:t>
            </a:r>
            <a:r>
              <a:rPr kumimoji="0" lang="en-US" sz="2000" b="1" i="0" u="sng" strike="noStrike" kern="1200" cap="none" spc="0" normalizeH="0" baseline="0" noProof="0" dirty="0" smtClean="0">
                <a:ln>
                  <a:noFill/>
                </a:ln>
                <a:solidFill>
                  <a:srgbClr val="002060"/>
                </a:solidFill>
                <a:effectLst/>
                <a:uLnTx/>
                <a:uFillTx/>
                <a:latin typeface="Trebuchet MS" pitchFamily="34" charset="0"/>
                <a:ea typeface="+mn-ea"/>
                <a:cs typeface="+mn-cs"/>
              </a:rPr>
              <a:t>Training Letter (TL), Reminder Letter (RL) and Warning Letter (WL</a:t>
            </a:r>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 Example, caught sleeping during working hours.</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smtClean="0">
              <a:ln>
                <a:noFill/>
              </a:ln>
              <a:solidFill>
                <a:srgbClr val="002060"/>
              </a:solidFill>
              <a:effectLst/>
              <a:uLnTx/>
              <a:uFillTx/>
              <a:latin typeface="Calibri"/>
              <a:ea typeface="+mn-ea"/>
              <a:cs typeface="+mn-cs"/>
            </a:endParaRPr>
          </a:p>
        </p:txBody>
      </p:sp>
      <p:sp>
        <p:nvSpPr>
          <p:cNvPr id="5" name="Title 2"/>
          <p:cNvSpPr txBox="1">
            <a:spLocks/>
          </p:cNvSpPr>
          <p:nvPr/>
        </p:nvSpPr>
        <p:spPr bwMode="auto">
          <a:xfrm>
            <a:off x="473901" y="533400"/>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002060"/>
                </a:solidFill>
                <a:effectLst/>
                <a:uLnTx/>
                <a:uFillTx/>
                <a:latin typeface="Trebuchet MS" pitchFamily="34" charset="0"/>
                <a:ea typeface="+mn-ea"/>
                <a:cs typeface="+mn-cs"/>
              </a:rPr>
              <a:t> </a:t>
            </a: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MERIT – DEMERIT SYSTEM</a:t>
            </a:r>
            <a:endParaRPr kumimoji="0" lang="en-US" sz="40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281372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2286000"/>
            <a:ext cx="1905000" cy="2143125"/>
          </a:xfrm>
          <a:prstGeom prst="rect">
            <a:avLst/>
          </a:prstGeom>
        </p:spPr>
      </p:pic>
      <p:sp>
        <p:nvSpPr>
          <p:cNvPr id="7" name="Content Placeholder 1"/>
          <p:cNvSpPr txBox="1">
            <a:spLocks/>
          </p:cNvSpPr>
          <p:nvPr/>
        </p:nvSpPr>
        <p:spPr bwMode="auto">
          <a:xfrm>
            <a:off x="152399" y="1676400"/>
            <a:ext cx="8039102" cy="23658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800" b="1" dirty="0" smtClean="0">
                <a:solidFill>
                  <a:srgbClr val="002060"/>
                </a:solidFill>
                <a:latin typeface="Trebuchet MS" pitchFamily="34" charset="0"/>
                <a:cs typeface="Arial" pitchFamily="34" charset="0"/>
              </a:rPr>
              <a:t>DAILY WORK REPORT (DWR)</a:t>
            </a:r>
          </a:p>
          <a:p>
            <a:pPr lvl="1">
              <a:buFont typeface="Arial" pitchFamily="34" charset="0"/>
              <a:buChar char="•"/>
            </a:pPr>
            <a:r>
              <a:rPr lang="en-US" sz="1800" dirty="0" smtClean="0">
                <a:solidFill>
                  <a:srgbClr val="002060"/>
                </a:solidFill>
                <a:latin typeface="Trebuchet MS" pitchFamily="34" charset="0"/>
                <a:cs typeface="Arial" pitchFamily="34" charset="0"/>
              </a:rPr>
              <a:t>Employees are required to submit their DWR on daily basis to their HOT / HOD.</a:t>
            </a:r>
          </a:p>
          <a:p>
            <a:pPr lvl="1">
              <a:buFont typeface="Arial" pitchFamily="34" charset="0"/>
              <a:buChar char="•"/>
            </a:pPr>
            <a:r>
              <a:rPr lang="en-US" sz="1800" dirty="0" smtClean="0">
                <a:solidFill>
                  <a:srgbClr val="002060"/>
                </a:solidFill>
                <a:latin typeface="Trebuchet MS" pitchFamily="34" charset="0"/>
                <a:cs typeface="Arial" pitchFamily="34" charset="0"/>
              </a:rPr>
              <a:t>Format may be vary and employees have to check with     Department  /Factory / Secretary.</a:t>
            </a:r>
          </a:p>
          <a:p>
            <a:pPr lvl="1">
              <a:buFont typeface="Arial" pitchFamily="34" charset="0"/>
              <a:buChar char="•"/>
            </a:pPr>
            <a:r>
              <a:rPr lang="en-US" sz="1800" dirty="0" smtClean="0">
                <a:solidFill>
                  <a:srgbClr val="002060"/>
                </a:solidFill>
                <a:latin typeface="Trebuchet MS" pitchFamily="34" charset="0"/>
                <a:cs typeface="Arial" pitchFamily="34" charset="0"/>
              </a:rPr>
              <a:t>Employees are required to include TG business direction as the       1</a:t>
            </a:r>
            <a:r>
              <a:rPr lang="en-US" sz="1800" baseline="30000" dirty="0" smtClean="0">
                <a:solidFill>
                  <a:srgbClr val="002060"/>
                </a:solidFill>
                <a:latin typeface="Trebuchet MS" pitchFamily="34" charset="0"/>
                <a:cs typeface="Arial" pitchFamily="34" charset="0"/>
              </a:rPr>
              <a:t>st</a:t>
            </a:r>
            <a:r>
              <a:rPr lang="en-US" sz="1800" dirty="0" smtClean="0">
                <a:solidFill>
                  <a:srgbClr val="002060"/>
                </a:solidFill>
                <a:latin typeface="Trebuchet MS" pitchFamily="34" charset="0"/>
                <a:cs typeface="Arial" pitchFamily="34" charset="0"/>
              </a:rPr>
              <a:t> item in the DWR.</a:t>
            </a:r>
          </a:p>
          <a:p>
            <a:pPr marL="457200" lvl="1" indent="0">
              <a:buFont typeface="Arial" charset="0"/>
              <a:buNone/>
            </a:pPr>
            <a:endParaRPr lang="en-US" sz="1400" b="1" dirty="0" smtClean="0">
              <a:latin typeface="Arial" pitchFamily="34" charset="0"/>
              <a:cs typeface="Arial" pitchFamily="34" charset="0"/>
            </a:endParaRPr>
          </a:p>
          <a:p>
            <a:pPr marL="457200" lvl="1" indent="0">
              <a:buFont typeface="Arial" charset="0"/>
              <a:buNone/>
            </a:pPr>
            <a:endParaRPr lang="en-US" sz="1400" dirty="0">
              <a:latin typeface="Arial" pitchFamily="34" charset="0"/>
              <a:cs typeface="Arial" pitchFamily="34" charset="0"/>
            </a:endParaRPr>
          </a:p>
        </p:txBody>
      </p:sp>
      <p:sp>
        <p:nvSpPr>
          <p:cNvPr id="8" name="Title 2"/>
          <p:cNvSpPr txBox="1">
            <a:spLocks/>
          </p:cNvSpPr>
          <p:nvPr/>
        </p:nvSpPr>
        <p:spPr bwMode="auto">
          <a:xfrm>
            <a:off x="174320" y="539359"/>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002060"/>
                </a:solidFill>
                <a:effectLst/>
                <a:uLnTx/>
                <a:uFillTx/>
                <a:latin typeface="Trebuchet MS" pitchFamily="34" charset="0"/>
                <a:ea typeface="+mn-ea"/>
                <a:cs typeface="+mn-cs"/>
              </a:rPr>
              <a:t>DWR, GLOVE WEIGHT &amp; LABELING</a:t>
            </a:r>
            <a:endParaRPr kumimoji="0" lang="en-US" sz="28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9" name="TextBox 8"/>
          <p:cNvSpPr txBox="1"/>
          <p:nvPr/>
        </p:nvSpPr>
        <p:spPr>
          <a:xfrm>
            <a:off x="304800" y="4404321"/>
            <a:ext cx="7391400" cy="2246769"/>
          </a:xfrm>
          <a:prstGeom prst="rect">
            <a:avLst/>
          </a:prstGeom>
          <a:noFill/>
        </p:spPr>
        <p:txBody>
          <a:bodyPr wrap="square" rtlCol="0">
            <a:spAutoFit/>
          </a:bodyPr>
          <a:lstStyle/>
          <a:p>
            <a:pPr marL="0" lvl="1"/>
            <a:r>
              <a:rPr lang="en-US" b="1" dirty="0">
                <a:solidFill>
                  <a:srgbClr val="002060"/>
                </a:solidFill>
                <a:latin typeface="Trebuchet MS" pitchFamily="34" charset="0"/>
                <a:cs typeface="Arial" pitchFamily="34" charset="0"/>
              </a:rPr>
              <a:t>GLOVE WEIGHT SPOT </a:t>
            </a:r>
            <a:r>
              <a:rPr lang="en-US" b="1" dirty="0" smtClean="0">
                <a:solidFill>
                  <a:srgbClr val="002060"/>
                </a:solidFill>
                <a:latin typeface="Trebuchet MS" pitchFamily="34" charset="0"/>
                <a:cs typeface="Arial" pitchFamily="34" charset="0"/>
              </a:rPr>
              <a:t>CHECK</a:t>
            </a:r>
            <a:endParaRPr lang="en-US" dirty="0" smtClean="0">
              <a:solidFill>
                <a:srgbClr val="002060"/>
              </a:solidFill>
              <a:latin typeface="Trebuchet MS" pitchFamily="34" charset="0"/>
            </a:endParaRPr>
          </a:p>
          <a:p>
            <a:pPr marL="742950" lvl="1" indent="-285750">
              <a:buFont typeface="Arial" pitchFamily="34" charset="0"/>
              <a:buChar char="•"/>
            </a:pPr>
            <a:r>
              <a:rPr lang="en-US" dirty="0" smtClean="0">
                <a:solidFill>
                  <a:srgbClr val="002060"/>
                </a:solidFill>
                <a:latin typeface="Trebuchet MS" pitchFamily="34" charset="0"/>
              </a:rPr>
              <a:t>At least once a month, the scheduled employees are to check the glove weight in their respective factory.</a:t>
            </a:r>
          </a:p>
          <a:p>
            <a:pPr marL="285750" indent="-285750">
              <a:buFont typeface="Arial" pitchFamily="34" charset="0"/>
              <a:buChar char="•"/>
            </a:pPr>
            <a:endParaRPr lang="en-US" dirty="0">
              <a:solidFill>
                <a:srgbClr val="002060"/>
              </a:solidFill>
              <a:latin typeface="Trebuchet MS" pitchFamily="34" charset="0"/>
            </a:endParaRPr>
          </a:p>
          <a:p>
            <a:pPr marL="742950" lvl="1" indent="-285750">
              <a:buFont typeface="Arial" pitchFamily="34" charset="0"/>
              <a:buChar char="•"/>
            </a:pPr>
            <a:r>
              <a:rPr lang="en-US" dirty="0" smtClean="0">
                <a:solidFill>
                  <a:srgbClr val="002060"/>
                </a:solidFill>
                <a:latin typeface="Trebuchet MS" pitchFamily="34" charset="0"/>
              </a:rPr>
              <a:t>The respective HR officer of the Department or Factory will  guide the employee on how to perform the check.</a:t>
            </a:r>
          </a:p>
          <a:p>
            <a:pPr marL="742950" lvl="1" indent="-285750">
              <a:buFont typeface="Arial" pitchFamily="34" charset="0"/>
              <a:buChar char="•"/>
            </a:pPr>
            <a:endParaRPr lang="en-US" sz="1600" dirty="0">
              <a:latin typeface="Trebuchet MS" pitchFamily="34" charset="0"/>
            </a:endParaRPr>
          </a:p>
          <a:p>
            <a:pPr marL="742950" lvl="1" indent="-285750">
              <a:buFont typeface="Arial" pitchFamily="34" charset="0"/>
              <a:buChar char="•"/>
            </a:pPr>
            <a:endParaRPr lang="en-US" sz="1600" dirty="0">
              <a:latin typeface="Trebuchet MS" pitchFamily="34" charset="0"/>
            </a:endParaRPr>
          </a:p>
        </p:txBody>
      </p:sp>
    </p:spTree>
    <p:extLst>
      <p:ext uri="{BB962C8B-B14F-4D97-AF65-F5344CB8AC3E}">
        <p14:creationId xmlns:p14="http://schemas.microsoft.com/office/powerpoint/2010/main" val="167186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anim calcmode="lin" valueType="num">
                                      <p:cBhvr>
                                        <p:cTn id="8" dur="3000" fill="hold"/>
                                        <p:tgtEl>
                                          <p:spTgt spid="6"/>
                                        </p:tgtEl>
                                        <p:attrNameLst>
                                          <p:attrName>ppt_w</p:attrName>
                                        </p:attrNameLst>
                                      </p:cBhvr>
                                      <p:tavLst>
                                        <p:tav tm="0" fmla="#ppt_w*sin(2.5*pi*$)">
                                          <p:val>
                                            <p:fltVal val="0"/>
                                          </p:val>
                                        </p:tav>
                                        <p:tav tm="100000">
                                          <p:val>
                                            <p:fltVal val="1"/>
                                          </p:val>
                                        </p:tav>
                                      </p:tavLst>
                                    </p:anim>
                                    <p:anim calcmode="lin" valueType="num">
                                      <p:cBhvr>
                                        <p:cTn id="9" dur="3000" fill="hold"/>
                                        <p:tgtEl>
                                          <p:spTgt spid="6"/>
                                        </p:tgtEl>
                                        <p:attrNameLst>
                                          <p:attrName>ppt_h</p:attrName>
                                        </p:attrNameLst>
                                      </p:cBhvr>
                                      <p:tavLst>
                                        <p:tav tm="0">
                                          <p:val>
                                            <p:strVal val="#ppt_h"/>
                                          </p:val>
                                        </p:tav>
                                        <p:tav tm="100000">
                                          <p:val>
                                            <p:strVal val="#ppt_h"/>
                                          </p:val>
                                        </p:tav>
                                      </p:tavLst>
                                    </p:anim>
                                  </p:childTnLst>
                                </p:cTn>
                              </p:par>
                              <p:par>
                                <p:cTn id="10" presetID="26"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457200" y="1600201"/>
            <a:ext cx="8229600" cy="16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1" i="0" u="none" strike="noStrike" kern="1200" cap="none" spc="0" normalizeH="0" baseline="0" noProof="0" dirty="0" smtClean="0">
                <a:ln>
                  <a:noFill/>
                </a:ln>
                <a:solidFill>
                  <a:srgbClr val="002060"/>
                </a:solidFill>
                <a:effectLst/>
                <a:uLnTx/>
                <a:uFillTx/>
                <a:latin typeface="Arial" pitchFamily="34" charset="0"/>
                <a:ea typeface="+mn-ea"/>
                <a:cs typeface="Arial" pitchFamily="34" charset="0"/>
              </a:rPr>
              <a:t>  </a:t>
            </a:r>
            <a:r>
              <a:rPr kumimoji="0" lang="en-US" sz="2400" b="1" i="0" u="none" strike="noStrike" kern="1200" cap="none" spc="0" normalizeH="0" baseline="0" noProof="0" dirty="0" smtClean="0">
                <a:ln>
                  <a:noFill/>
                </a:ln>
                <a:solidFill>
                  <a:srgbClr val="002060"/>
                </a:solidFill>
                <a:effectLst/>
                <a:uLnTx/>
                <a:uFillTx/>
                <a:latin typeface="Trebuchet MS" pitchFamily="34" charset="0"/>
                <a:ea typeface="+mn-ea"/>
                <a:cs typeface="Arial" pitchFamily="34" charset="0"/>
              </a:rPr>
              <a:t>LABELING</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Arial" pitchFamily="34" charset="0"/>
              </a:rPr>
              <a:t>Labeling is essential practice in TG. All your belonging must be labeled with name, factory number, department and phone extension number for easy identification.</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Arial"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Arial" pitchFamily="34" charset="0"/>
              </a:rPr>
              <a:t>The Secretary or HR clerk will arrange the necessary labels for you.</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600" b="1" i="0" u="none" strike="noStrike" kern="1200" cap="none" spc="0" normalizeH="0" baseline="0" noProof="0" dirty="0" smtClean="0">
              <a:ln>
                <a:noFill/>
              </a:ln>
              <a:solidFill>
                <a:srgbClr val="002060"/>
              </a:solidFill>
              <a:effectLst/>
              <a:uLnTx/>
              <a:uFillTx/>
              <a:latin typeface="Arial" pitchFamily="34" charset="0"/>
              <a:ea typeface="+mn-ea"/>
              <a:cs typeface="Arial"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rgbClr val="002060"/>
              </a:solidFill>
              <a:effectLst/>
              <a:uLnTx/>
              <a:uFillTx/>
              <a:latin typeface="Calibri"/>
              <a:ea typeface="+mn-ea"/>
              <a:cs typeface="+mn-cs"/>
            </a:endParaRPr>
          </a:p>
        </p:txBody>
      </p:sp>
      <p:sp>
        <p:nvSpPr>
          <p:cNvPr id="7" name="Title 2"/>
          <p:cNvSpPr txBox="1">
            <a:spLocks/>
          </p:cNvSpPr>
          <p:nvPr/>
        </p:nvSpPr>
        <p:spPr bwMode="auto">
          <a:xfrm>
            <a:off x="410228" y="493844"/>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smtClean="0">
                <a:ln>
                  <a:noFill/>
                </a:ln>
                <a:solidFill>
                  <a:srgbClr val="002060"/>
                </a:solidFill>
                <a:effectLst/>
                <a:uLnTx/>
                <a:uFillTx/>
                <a:latin typeface="Trebuchet MS" pitchFamily="34" charset="0"/>
                <a:ea typeface="+mn-ea"/>
                <a:cs typeface="+mn-cs"/>
              </a:rPr>
              <a:t>DWR, GLOVE WEIGHT &amp; LABELING</a:t>
            </a:r>
            <a:endParaRPr kumimoji="0" lang="en-US" sz="36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810000"/>
            <a:ext cx="1981200" cy="2209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810000"/>
            <a:ext cx="1638143" cy="1933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0186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par>
                                <p:cTn id="10" presetID="26"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par>
                                <p:cTn id="26" presetID="31" presetClass="entr" presetSubtype="0" fill="hold" nodeType="withEffect">
                                  <p:stCondLst>
                                    <p:cond delay="200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fltVal val="0"/>
                                          </p:val>
                                        </p:tav>
                                        <p:tav tm="100000">
                                          <p:val>
                                            <p:strVal val="#ppt_w"/>
                                          </p:val>
                                        </p:tav>
                                      </p:tavLst>
                                    </p:anim>
                                    <p:anim calcmode="lin" valueType="num">
                                      <p:cBhvr>
                                        <p:cTn id="29" dur="1000" fill="hold"/>
                                        <p:tgtEl>
                                          <p:spTgt spid="9"/>
                                        </p:tgtEl>
                                        <p:attrNameLst>
                                          <p:attrName>ppt_h</p:attrName>
                                        </p:attrNameLst>
                                      </p:cBhvr>
                                      <p:tavLst>
                                        <p:tav tm="0">
                                          <p:val>
                                            <p:fltVal val="0"/>
                                          </p:val>
                                        </p:tav>
                                        <p:tav tm="100000">
                                          <p:val>
                                            <p:strVal val="#ppt_h"/>
                                          </p:val>
                                        </p:tav>
                                      </p:tavLst>
                                    </p:anim>
                                    <p:anim calcmode="lin" valueType="num">
                                      <p:cBhvr>
                                        <p:cTn id="30" dur="1000" fill="hold"/>
                                        <p:tgtEl>
                                          <p:spTgt spid="9"/>
                                        </p:tgtEl>
                                        <p:attrNameLst>
                                          <p:attrName>style.rotation</p:attrName>
                                        </p:attrNameLst>
                                      </p:cBhvr>
                                      <p:tavLst>
                                        <p:tav tm="0">
                                          <p:val>
                                            <p:fltVal val="90"/>
                                          </p:val>
                                        </p:tav>
                                        <p:tav tm="100000">
                                          <p:val>
                                            <p:fltVal val="0"/>
                                          </p:val>
                                        </p:tav>
                                      </p:tavLst>
                                    </p:anim>
                                    <p:animEffect transition="in" filter="fade">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667000"/>
            <a:ext cx="2362200" cy="3129110"/>
          </a:xfrm>
          <a:prstGeom prst="rect">
            <a:avLst/>
          </a:prstGeom>
        </p:spPr>
      </p:pic>
      <p:sp>
        <p:nvSpPr>
          <p:cNvPr id="6" name="Content Placeholder 1"/>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800" b="1" dirty="0" smtClean="0">
                <a:solidFill>
                  <a:srgbClr val="002060"/>
                </a:solidFill>
                <a:latin typeface="Trebuchet MS" pitchFamily="34" charset="0"/>
                <a:cs typeface="Arial" pitchFamily="34" charset="0"/>
              </a:rPr>
              <a:t>All new employees are required to have an account with CIMB.</a:t>
            </a:r>
          </a:p>
          <a:p>
            <a:endParaRPr lang="en-US" sz="1800" b="1" dirty="0" smtClean="0">
              <a:solidFill>
                <a:srgbClr val="002060"/>
              </a:solidFill>
              <a:latin typeface="Trebuchet MS" pitchFamily="34" charset="0"/>
              <a:cs typeface="Arial" pitchFamily="34" charset="0"/>
            </a:endParaRPr>
          </a:p>
          <a:p>
            <a:pPr marL="0" indent="0">
              <a:buFont typeface="Arial" charset="0"/>
              <a:buNone/>
            </a:pPr>
            <a:r>
              <a:rPr lang="en-US" sz="1800" b="1" dirty="0" smtClean="0">
                <a:solidFill>
                  <a:srgbClr val="002060"/>
                </a:solidFill>
                <a:latin typeface="Trebuchet MS" pitchFamily="34" charset="0"/>
                <a:cs typeface="Arial" pitchFamily="34" charset="0"/>
              </a:rPr>
              <a:t>Those with no CIMB account, they are entitled to take 2 hours o</a:t>
            </a:r>
          </a:p>
          <a:p>
            <a:pPr marL="0" indent="0">
              <a:buFont typeface="Arial" charset="0"/>
              <a:buNone/>
            </a:pPr>
            <a:r>
              <a:rPr lang="en-US" sz="1800" b="1" dirty="0" smtClean="0">
                <a:solidFill>
                  <a:srgbClr val="002060"/>
                </a:solidFill>
                <a:latin typeface="Trebuchet MS" pitchFamily="34" charset="0"/>
                <a:cs typeface="Arial" pitchFamily="34" charset="0"/>
              </a:rPr>
              <a:t> off from work to open an account.</a:t>
            </a:r>
          </a:p>
          <a:p>
            <a:pPr marL="0" indent="0">
              <a:buFont typeface="Arial" charset="0"/>
              <a:buNone/>
            </a:pPr>
            <a:endParaRPr lang="en-US" sz="1800" b="1" dirty="0" smtClean="0">
              <a:solidFill>
                <a:srgbClr val="002060"/>
              </a:solidFill>
              <a:latin typeface="Trebuchet MS" pitchFamily="34" charset="0"/>
              <a:cs typeface="Arial" pitchFamily="34" charset="0"/>
            </a:endParaRPr>
          </a:p>
          <a:p>
            <a:pPr marL="0" indent="0">
              <a:buFont typeface="Arial" charset="0"/>
              <a:buNone/>
            </a:pPr>
            <a:r>
              <a:rPr lang="en-US" sz="1800" b="1" dirty="0" smtClean="0">
                <a:solidFill>
                  <a:srgbClr val="002060"/>
                </a:solidFill>
                <a:latin typeface="Trebuchet MS" pitchFamily="34" charset="0"/>
                <a:cs typeface="Arial" pitchFamily="34" charset="0"/>
              </a:rPr>
              <a:t>Salary is paid on the last day of every month. </a:t>
            </a:r>
          </a:p>
          <a:p>
            <a:endParaRPr lang="en-US" sz="1800" b="1" dirty="0" smtClean="0">
              <a:solidFill>
                <a:srgbClr val="002060"/>
              </a:solidFill>
              <a:latin typeface="Trebuchet MS" pitchFamily="34" charset="0"/>
              <a:cs typeface="Arial" pitchFamily="34" charset="0"/>
            </a:endParaRPr>
          </a:p>
          <a:p>
            <a:pPr marL="0" indent="0">
              <a:buFont typeface="Arial" charset="0"/>
              <a:buNone/>
            </a:pPr>
            <a:r>
              <a:rPr lang="en-US" sz="1800" b="1" dirty="0" smtClean="0">
                <a:solidFill>
                  <a:srgbClr val="002060"/>
                </a:solidFill>
                <a:latin typeface="Trebuchet MS" pitchFamily="34" charset="0"/>
              </a:rPr>
              <a:t>Payroll cut-off is on </a:t>
            </a:r>
            <a:r>
              <a:rPr lang="en-US" sz="1800" b="1" dirty="0" smtClean="0">
                <a:solidFill>
                  <a:srgbClr val="FF0000"/>
                </a:solidFill>
                <a:latin typeface="Trebuchet MS" pitchFamily="34" charset="0"/>
              </a:rPr>
              <a:t>25</a:t>
            </a:r>
            <a:r>
              <a:rPr lang="en-US" sz="1800" b="1" baseline="30000" dirty="0" smtClean="0">
                <a:solidFill>
                  <a:srgbClr val="FF0000"/>
                </a:solidFill>
                <a:latin typeface="Trebuchet MS" pitchFamily="34" charset="0"/>
              </a:rPr>
              <a:t>th</a:t>
            </a:r>
            <a:r>
              <a:rPr lang="en-US" sz="1800" b="1" dirty="0" smtClean="0">
                <a:solidFill>
                  <a:srgbClr val="FF0000"/>
                </a:solidFill>
                <a:latin typeface="Trebuchet MS" pitchFamily="34" charset="0"/>
              </a:rPr>
              <a:t> of the month.</a:t>
            </a:r>
          </a:p>
          <a:p>
            <a:endParaRPr lang="en-US" sz="1600" b="1" dirty="0" smtClean="0">
              <a:latin typeface="Arial" pitchFamily="34" charset="0"/>
              <a:cs typeface="Arial" pitchFamily="34" charset="0"/>
            </a:endParaRPr>
          </a:p>
          <a:p>
            <a:endParaRPr lang="en-US" sz="1600" b="1" dirty="0" smtClean="0">
              <a:latin typeface="Arial" pitchFamily="34" charset="0"/>
              <a:cs typeface="Arial" pitchFamily="34" charset="0"/>
            </a:endParaRPr>
          </a:p>
          <a:p>
            <a:endParaRPr lang="en-US" sz="1600" b="1" dirty="0">
              <a:latin typeface="Arial" pitchFamily="34" charset="0"/>
              <a:cs typeface="Arial" pitchFamily="34" charset="0"/>
            </a:endParaRPr>
          </a:p>
        </p:txBody>
      </p:sp>
      <p:sp>
        <p:nvSpPr>
          <p:cNvPr id="7" name="Title 2"/>
          <p:cNvSpPr txBox="1">
            <a:spLocks/>
          </p:cNvSpPr>
          <p:nvPr/>
        </p:nvSpPr>
        <p:spPr bwMode="auto">
          <a:xfrm>
            <a:off x="479121" y="457200"/>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smtClean="0">
                <a:ln>
                  <a:noFill/>
                </a:ln>
                <a:solidFill>
                  <a:srgbClr val="002060"/>
                </a:solidFill>
                <a:effectLst/>
                <a:uLnTx/>
                <a:uFillTx/>
                <a:latin typeface="Trebuchet MS" pitchFamily="34" charset="0"/>
              </a:rPr>
              <a:t>SALARY INFORMATION</a:t>
            </a:r>
            <a:endParaRPr kumimoji="0" lang="en-US" sz="3600" b="1" i="0" u="none" strike="noStrike" kern="1200" cap="none" spc="0" normalizeH="0" baseline="0" noProof="0" dirty="0">
              <a:ln>
                <a:noFill/>
              </a:ln>
              <a:solidFill>
                <a:srgbClr val="002060"/>
              </a:solidFill>
              <a:effectLst/>
              <a:uLnTx/>
              <a:uFillTx/>
              <a:latin typeface="Trebuchet MS"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419600"/>
            <a:ext cx="1803764" cy="1936030"/>
          </a:xfrm>
          <a:prstGeom prst="rect">
            <a:avLst/>
          </a:prstGeom>
        </p:spPr>
      </p:pic>
    </p:spTree>
    <p:extLst>
      <p:ext uri="{BB962C8B-B14F-4D97-AF65-F5344CB8AC3E}">
        <p14:creationId xmlns:p14="http://schemas.microsoft.com/office/powerpoint/2010/main" val="4443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45"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anim calcmode="lin" valueType="num">
                                      <p:cBhvr>
                                        <p:cTn id="24" dur="2000" fill="hold"/>
                                        <p:tgtEl>
                                          <p:spTgt spid="8"/>
                                        </p:tgtEl>
                                        <p:attrNameLst>
                                          <p:attrName>ppt_w</p:attrName>
                                        </p:attrNameLst>
                                      </p:cBhvr>
                                      <p:tavLst>
                                        <p:tav tm="0" fmla="#ppt_w*sin(2.5*pi*$)">
                                          <p:val>
                                            <p:fltVal val="0"/>
                                          </p:val>
                                        </p:tav>
                                        <p:tav tm="100000">
                                          <p:val>
                                            <p:fltVal val="1"/>
                                          </p:val>
                                        </p:tav>
                                      </p:tavLst>
                                    </p:anim>
                                    <p:anim calcmode="lin" valueType="num">
                                      <p:cBhvr>
                                        <p:cTn id="25" dur="2000" fill="hold"/>
                                        <p:tgtEl>
                                          <p:spTgt spid="8"/>
                                        </p:tgtEl>
                                        <p:attrNameLst>
                                          <p:attrName>ppt_h</p:attrName>
                                        </p:attrNameLst>
                                      </p:cBhvr>
                                      <p:tavLst>
                                        <p:tav tm="0">
                                          <p:val>
                                            <p:strVal val="#ppt_h"/>
                                          </p:val>
                                        </p:tav>
                                        <p:tav tm="100000">
                                          <p:val>
                                            <p:strVal val="#ppt_h"/>
                                          </p:val>
                                        </p:tav>
                                      </p:tavLst>
                                    </p:anim>
                                  </p:childTnLst>
                                </p:cTn>
                              </p:par>
                              <p:par>
                                <p:cTn id="26" presetID="3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4618973"/>
            <a:ext cx="1742857" cy="2209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Content Placeholder 1"/>
          <p:cNvSpPr txBox="1">
            <a:spLocks/>
          </p:cNvSpPr>
          <p:nvPr/>
        </p:nvSpPr>
        <p:spPr bwMode="auto">
          <a:xfrm>
            <a:off x="345510" y="1209915"/>
            <a:ext cx="8229600" cy="51908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smtClean="0">
                <a:solidFill>
                  <a:srgbClr val="002060"/>
                </a:solidFill>
                <a:latin typeface="Trebuchet MS" pitchFamily="34" charset="0"/>
              </a:rPr>
              <a:t>Monday – Friday</a:t>
            </a:r>
            <a:r>
              <a:rPr lang="en-US" sz="1600" b="1" dirty="0" smtClean="0">
                <a:solidFill>
                  <a:srgbClr val="002060"/>
                </a:solidFill>
                <a:latin typeface="Trebuchet MS" pitchFamily="34" charset="0"/>
              </a:rPr>
              <a:t>	</a:t>
            </a:r>
            <a:r>
              <a:rPr lang="en-US" sz="1600" dirty="0" smtClean="0">
                <a:solidFill>
                  <a:srgbClr val="002060"/>
                </a:solidFill>
                <a:latin typeface="Trebuchet MS" pitchFamily="34" charset="0"/>
              </a:rPr>
              <a:t>		</a:t>
            </a:r>
            <a:r>
              <a:rPr lang="en-US" sz="2000" b="1" dirty="0" smtClean="0">
                <a:solidFill>
                  <a:srgbClr val="002060"/>
                </a:solidFill>
                <a:latin typeface="Trebuchet MS" pitchFamily="34" charset="0"/>
              </a:rPr>
              <a:t>Saturday</a:t>
            </a:r>
          </a:p>
          <a:p>
            <a:pPr marL="0" indent="0">
              <a:buFont typeface="Arial" charset="0"/>
              <a:buNone/>
            </a:pPr>
            <a:r>
              <a:rPr lang="en-US" sz="1600" dirty="0" smtClean="0">
                <a:solidFill>
                  <a:srgbClr val="002060"/>
                </a:solidFill>
                <a:latin typeface="Trebuchet MS" pitchFamily="34" charset="0"/>
              </a:rPr>
              <a:t> </a:t>
            </a:r>
            <a:r>
              <a:rPr lang="en-US" sz="1700" dirty="0" smtClean="0">
                <a:solidFill>
                  <a:srgbClr val="002060"/>
                </a:solidFill>
                <a:latin typeface="Trebuchet MS" pitchFamily="34" charset="0"/>
              </a:rPr>
              <a:t>G1 : 8:00 AM to 5:30 PM			 G1 : 8:00 AM to 12:30 PM</a:t>
            </a:r>
          </a:p>
          <a:p>
            <a:pPr marL="0" indent="0">
              <a:buFont typeface="Arial" charset="0"/>
              <a:buNone/>
            </a:pPr>
            <a:r>
              <a:rPr lang="en-US" sz="1700" dirty="0" smtClean="0">
                <a:solidFill>
                  <a:srgbClr val="002060"/>
                </a:solidFill>
                <a:latin typeface="Trebuchet MS" pitchFamily="34" charset="0"/>
              </a:rPr>
              <a:t> G2 : 8:30 AM to 6:00 PM			 G2 : 8:30 AM to 1:00 PM</a:t>
            </a:r>
          </a:p>
          <a:p>
            <a:pPr marL="0" indent="0">
              <a:buFont typeface="Arial" charset="0"/>
              <a:buNone/>
            </a:pPr>
            <a:r>
              <a:rPr lang="en-US" sz="1700" dirty="0" smtClean="0">
                <a:solidFill>
                  <a:srgbClr val="002060"/>
                </a:solidFill>
                <a:latin typeface="Trebuchet MS" pitchFamily="34" charset="0"/>
              </a:rPr>
              <a:t> G3 : 9:00 AM to 6:30 PM			 G3 : 9:00 AM to 1:30 PM</a:t>
            </a:r>
          </a:p>
          <a:p>
            <a:pPr marL="0" indent="0">
              <a:buFont typeface="Arial" charset="0"/>
              <a:buNone/>
            </a:pPr>
            <a:endParaRPr lang="en-US" sz="1800" dirty="0" smtClean="0">
              <a:solidFill>
                <a:srgbClr val="002060"/>
              </a:solidFill>
              <a:latin typeface="Trebuchet MS" pitchFamily="34" charset="0"/>
            </a:endParaRPr>
          </a:p>
          <a:p>
            <a:pPr marL="0" indent="0">
              <a:buFont typeface="Arial" charset="0"/>
              <a:buNone/>
            </a:pPr>
            <a:r>
              <a:rPr lang="en-US" sz="2000" b="1" dirty="0" smtClean="0">
                <a:solidFill>
                  <a:srgbClr val="002060"/>
                </a:solidFill>
                <a:latin typeface="Trebuchet MS" pitchFamily="34" charset="0"/>
              </a:rPr>
              <a:t>Working Saturday</a:t>
            </a:r>
          </a:p>
          <a:p>
            <a:pPr marL="0" indent="0">
              <a:buFont typeface="Arial" charset="0"/>
              <a:buNone/>
            </a:pPr>
            <a:r>
              <a:rPr lang="en-US" sz="1700" dirty="0" smtClean="0">
                <a:solidFill>
                  <a:srgbClr val="002060"/>
                </a:solidFill>
                <a:latin typeface="Trebuchet MS" pitchFamily="34" charset="0"/>
              </a:rPr>
              <a:t>It depends on which department . Employees work on Saturday entitled to allowance.</a:t>
            </a:r>
          </a:p>
          <a:p>
            <a:pPr marL="0" indent="0">
              <a:buFont typeface="Arial" charset="0"/>
              <a:buNone/>
            </a:pPr>
            <a:r>
              <a:rPr lang="en-US" sz="1700" dirty="0" smtClean="0">
                <a:solidFill>
                  <a:srgbClr val="002060"/>
                </a:solidFill>
                <a:latin typeface="Trebuchet MS" pitchFamily="34" charset="0"/>
              </a:rPr>
              <a:t>Example: </a:t>
            </a:r>
          </a:p>
          <a:p>
            <a:pPr>
              <a:buFont typeface="Arial" charset="0"/>
              <a:buAutoNum type="arabicParenR"/>
            </a:pPr>
            <a:r>
              <a:rPr lang="en-US" sz="1700" dirty="0" smtClean="0">
                <a:solidFill>
                  <a:srgbClr val="002060"/>
                </a:solidFill>
                <a:latin typeface="Trebuchet MS" pitchFamily="34" charset="0"/>
              </a:rPr>
              <a:t>Admin Department: at least one (1) Saturday a month.</a:t>
            </a:r>
          </a:p>
          <a:p>
            <a:pPr>
              <a:buFont typeface="Arial" charset="0"/>
              <a:buAutoNum type="arabicParenR"/>
            </a:pPr>
            <a:r>
              <a:rPr lang="en-US" sz="1700" dirty="0" smtClean="0">
                <a:solidFill>
                  <a:srgbClr val="002060"/>
                </a:solidFill>
                <a:latin typeface="Trebuchet MS" pitchFamily="34" charset="0"/>
              </a:rPr>
              <a:t>Operation Department : alternate Saturdays.</a:t>
            </a:r>
          </a:p>
          <a:p>
            <a:pPr marL="0" indent="0">
              <a:buFont typeface="Arial" charset="0"/>
              <a:buNone/>
            </a:pPr>
            <a:endParaRPr lang="en-US" sz="1600" dirty="0" smtClean="0">
              <a:solidFill>
                <a:srgbClr val="002060"/>
              </a:solidFill>
              <a:latin typeface="Trebuchet MS" pitchFamily="34" charset="0"/>
            </a:endParaRPr>
          </a:p>
          <a:p>
            <a:pPr marL="0" indent="0">
              <a:buFont typeface="Arial" charset="0"/>
              <a:buNone/>
            </a:pPr>
            <a:r>
              <a:rPr lang="en-US" sz="2000" b="1" dirty="0" smtClean="0">
                <a:solidFill>
                  <a:srgbClr val="002060"/>
                </a:solidFill>
                <a:latin typeface="Trebuchet MS" pitchFamily="34" charset="0"/>
              </a:rPr>
              <a:t>Finger Scan (Clock in/out System)</a:t>
            </a:r>
          </a:p>
          <a:p>
            <a:pPr marL="0" indent="0">
              <a:buFont typeface="Arial" charset="0"/>
              <a:buNone/>
            </a:pPr>
            <a:r>
              <a:rPr lang="en-US" sz="1700" dirty="0" smtClean="0">
                <a:solidFill>
                  <a:srgbClr val="002060"/>
                </a:solidFill>
                <a:latin typeface="Trebuchet MS" pitchFamily="34" charset="0"/>
              </a:rPr>
              <a:t>When reporting to work and leaving the Company premises, even                   during lunch hour and for outside official work.</a:t>
            </a:r>
          </a:p>
          <a:p>
            <a:pPr marL="0" indent="0">
              <a:buFont typeface="Arial" charset="0"/>
              <a:buNone/>
            </a:pPr>
            <a:endParaRPr lang="en-US" sz="1600" dirty="0" smtClean="0">
              <a:latin typeface="Trebuchet MS" pitchFamily="34" charset="0"/>
            </a:endParaRPr>
          </a:p>
        </p:txBody>
      </p:sp>
      <p:sp>
        <p:nvSpPr>
          <p:cNvPr id="16" name="Title 2"/>
          <p:cNvSpPr txBox="1">
            <a:spLocks/>
          </p:cNvSpPr>
          <p:nvPr/>
        </p:nvSpPr>
        <p:spPr bwMode="auto">
          <a:xfrm>
            <a:off x="457200" y="457200"/>
            <a:ext cx="8229600" cy="828915"/>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WORKING HOURS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Tree>
    <p:extLst>
      <p:ext uri="{BB962C8B-B14F-4D97-AF65-F5344CB8AC3E}">
        <p14:creationId xmlns:p14="http://schemas.microsoft.com/office/powerpoint/2010/main" val="160911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26"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80">
                                          <p:stCondLst>
                                            <p:cond delay="0"/>
                                          </p:stCondLst>
                                        </p:cTn>
                                        <p:tgtEl>
                                          <p:spTgt spid="14"/>
                                        </p:tgtEl>
                                      </p:cBhvr>
                                    </p:animEffect>
                                    <p:anim calcmode="lin" valueType="num">
                                      <p:cBhvr>
                                        <p:cTn id="1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9" dur="26">
                                          <p:stCondLst>
                                            <p:cond delay="650"/>
                                          </p:stCondLst>
                                        </p:cTn>
                                        <p:tgtEl>
                                          <p:spTgt spid="14"/>
                                        </p:tgtEl>
                                      </p:cBhvr>
                                      <p:to x="100000" y="60000"/>
                                    </p:animScale>
                                    <p:animScale>
                                      <p:cBhvr>
                                        <p:cTn id="20" dur="166" decel="50000">
                                          <p:stCondLst>
                                            <p:cond delay="676"/>
                                          </p:stCondLst>
                                        </p:cTn>
                                        <p:tgtEl>
                                          <p:spTgt spid="14"/>
                                        </p:tgtEl>
                                      </p:cBhvr>
                                      <p:to x="100000" y="100000"/>
                                    </p:animScale>
                                    <p:animScale>
                                      <p:cBhvr>
                                        <p:cTn id="21" dur="26">
                                          <p:stCondLst>
                                            <p:cond delay="1312"/>
                                          </p:stCondLst>
                                        </p:cTn>
                                        <p:tgtEl>
                                          <p:spTgt spid="14"/>
                                        </p:tgtEl>
                                      </p:cBhvr>
                                      <p:to x="100000" y="80000"/>
                                    </p:animScale>
                                    <p:animScale>
                                      <p:cBhvr>
                                        <p:cTn id="22" dur="166" decel="50000">
                                          <p:stCondLst>
                                            <p:cond delay="1338"/>
                                          </p:stCondLst>
                                        </p:cTn>
                                        <p:tgtEl>
                                          <p:spTgt spid="14"/>
                                        </p:tgtEl>
                                      </p:cBhvr>
                                      <p:to x="100000" y="100000"/>
                                    </p:animScale>
                                    <p:animScale>
                                      <p:cBhvr>
                                        <p:cTn id="23" dur="26">
                                          <p:stCondLst>
                                            <p:cond delay="1642"/>
                                          </p:stCondLst>
                                        </p:cTn>
                                        <p:tgtEl>
                                          <p:spTgt spid="14"/>
                                        </p:tgtEl>
                                      </p:cBhvr>
                                      <p:to x="100000" y="90000"/>
                                    </p:animScale>
                                    <p:animScale>
                                      <p:cBhvr>
                                        <p:cTn id="24" dur="166" decel="50000">
                                          <p:stCondLst>
                                            <p:cond delay="1668"/>
                                          </p:stCondLst>
                                        </p:cTn>
                                        <p:tgtEl>
                                          <p:spTgt spid="14"/>
                                        </p:tgtEl>
                                      </p:cBhvr>
                                      <p:to x="100000" y="100000"/>
                                    </p:animScale>
                                    <p:animScale>
                                      <p:cBhvr>
                                        <p:cTn id="25" dur="26">
                                          <p:stCondLst>
                                            <p:cond delay="1808"/>
                                          </p:stCondLst>
                                        </p:cTn>
                                        <p:tgtEl>
                                          <p:spTgt spid="14"/>
                                        </p:tgtEl>
                                      </p:cBhvr>
                                      <p:to x="100000" y="95000"/>
                                    </p:animScale>
                                    <p:animScale>
                                      <p:cBhvr>
                                        <p:cTn id="26"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bwMode="auto">
          <a:xfrm>
            <a:off x="457200" y="1575148"/>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800" b="1" dirty="0" smtClean="0">
                <a:solidFill>
                  <a:srgbClr val="002060"/>
                </a:solidFill>
                <a:latin typeface="Trebuchet MS" pitchFamily="34" charset="0"/>
              </a:rPr>
              <a:t>Gate Pass</a:t>
            </a:r>
          </a:p>
          <a:p>
            <a:pPr marL="0" indent="0">
              <a:buFont typeface="Arial" charset="0"/>
              <a:buNone/>
            </a:pPr>
            <a:endParaRPr lang="en-US" dirty="0" smtClean="0">
              <a:solidFill>
                <a:srgbClr val="002060"/>
              </a:solidFill>
              <a:latin typeface="Trebuchet MS" pitchFamily="34" charset="0"/>
            </a:endParaRPr>
          </a:p>
          <a:p>
            <a:r>
              <a:rPr lang="en-US" sz="1800" dirty="0" smtClean="0">
                <a:solidFill>
                  <a:srgbClr val="002060"/>
                </a:solidFill>
                <a:latin typeface="Trebuchet MS" pitchFamily="34" charset="0"/>
                <a:cs typeface="Arial" pitchFamily="34" charset="0"/>
              </a:rPr>
              <a:t>Gate Pass Form is filled when a staff moved from one factory to another or any other destination for work purposes.</a:t>
            </a:r>
          </a:p>
          <a:p>
            <a:pPr marL="0" indent="0">
              <a:buFont typeface="Arial" charset="0"/>
              <a:buNone/>
            </a:pPr>
            <a:r>
              <a:rPr lang="en-US" sz="1800" dirty="0" smtClean="0">
                <a:solidFill>
                  <a:srgbClr val="002060"/>
                </a:solidFill>
                <a:latin typeface="Trebuchet MS" pitchFamily="34" charset="0"/>
                <a:cs typeface="Arial" pitchFamily="34" charset="0"/>
              </a:rPr>
              <a:t>    </a:t>
            </a:r>
          </a:p>
          <a:p>
            <a:r>
              <a:rPr lang="en-US" sz="1800" dirty="0" smtClean="0">
                <a:solidFill>
                  <a:srgbClr val="002060"/>
                </a:solidFill>
                <a:latin typeface="Trebuchet MS" pitchFamily="34" charset="0"/>
                <a:cs typeface="Arial" pitchFamily="34" charset="0"/>
              </a:rPr>
              <a:t>Staffs have to fill in the Gate Pass Form on a monthly basis.</a:t>
            </a:r>
          </a:p>
          <a:p>
            <a:endParaRPr lang="en-US" sz="1800" dirty="0" smtClean="0">
              <a:solidFill>
                <a:srgbClr val="002060"/>
              </a:solidFill>
              <a:latin typeface="Trebuchet MS" pitchFamily="34" charset="0"/>
              <a:cs typeface="Arial" pitchFamily="34" charset="0"/>
            </a:endParaRPr>
          </a:p>
          <a:p>
            <a:r>
              <a:rPr lang="en-US" sz="1800" dirty="0" smtClean="0">
                <a:solidFill>
                  <a:srgbClr val="002060"/>
                </a:solidFill>
                <a:latin typeface="Trebuchet MS" pitchFamily="34" charset="0"/>
                <a:cs typeface="Arial" pitchFamily="34" charset="0"/>
              </a:rPr>
              <a:t>The form has to be verified and approved by HOD, and then submit to Accounts Department by </a:t>
            </a:r>
            <a:r>
              <a:rPr lang="en-US" sz="1800" dirty="0" smtClean="0">
                <a:solidFill>
                  <a:srgbClr val="FF0000"/>
                </a:solidFill>
                <a:latin typeface="Trebuchet MS" pitchFamily="34" charset="0"/>
                <a:cs typeface="Arial" pitchFamily="34" charset="0"/>
              </a:rPr>
              <a:t>25</a:t>
            </a:r>
            <a:r>
              <a:rPr lang="en-US" sz="1800" baseline="30000" dirty="0" smtClean="0">
                <a:solidFill>
                  <a:srgbClr val="FF0000"/>
                </a:solidFill>
                <a:latin typeface="Trebuchet MS" pitchFamily="34" charset="0"/>
                <a:cs typeface="Arial" pitchFamily="34" charset="0"/>
              </a:rPr>
              <a:t>th</a:t>
            </a:r>
            <a:r>
              <a:rPr lang="en-US" sz="1800" dirty="0" smtClean="0">
                <a:solidFill>
                  <a:srgbClr val="FF0000"/>
                </a:solidFill>
                <a:latin typeface="Trebuchet MS" pitchFamily="34" charset="0"/>
                <a:cs typeface="Arial" pitchFamily="34" charset="0"/>
              </a:rPr>
              <a:t> of the month</a:t>
            </a:r>
            <a:r>
              <a:rPr lang="en-US" sz="1800" dirty="0" smtClean="0">
                <a:latin typeface="Trebuchet MS" pitchFamily="34" charset="0"/>
                <a:cs typeface="Arial" pitchFamily="34" charset="0"/>
              </a:rPr>
              <a:t>.</a:t>
            </a:r>
            <a:endParaRPr lang="en-US" sz="1800" dirty="0">
              <a:latin typeface="Trebuchet MS" pitchFamily="34" charset="0"/>
              <a:cs typeface="Arial" pitchFamily="34" charset="0"/>
            </a:endParaRPr>
          </a:p>
        </p:txBody>
      </p:sp>
      <p:sp>
        <p:nvSpPr>
          <p:cNvPr id="5" name="Title 2"/>
          <p:cNvSpPr txBox="1">
            <a:spLocks/>
          </p:cNvSpPr>
          <p:nvPr/>
        </p:nvSpPr>
        <p:spPr bwMode="auto">
          <a:xfrm>
            <a:off x="609600" y="542795"/>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WORKING HOURS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Tree>
    <p:extLst>
      <p:ext uri="{BB962C8B-B14F-4D97-AF65-F5344CB8AC3E}">
        <p14:creationId xmlns:p14="http://schemas.microsoft.com/office/powerpoint/2010/main" val="36323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304800" y="188913"/>
            <a:ext cx="8945563" cy="6440487"/>
            <a:chOff x="192" y="119"/>
            <a:chExt cx="5635" cy="4057"/>
          </a:xfrm>
        </p:grpSpPr>
        <p:sp>
          <p:nvSpPr>
            <p:cNvPr id="3" name="AutoShape 3"/>
            <p:cNvSpPr>
              <a:spLocks noChangeAspect="1" noChangeArrowheads="1" noTextEdit="1"/>
            </p:cNvSpPr>
            <p:nvPr/>
          </p:nvSpPr>
          <p:spPr bwMode="auto">
            <a:xfrm>
              <a:off x="192" y="119"/>
              <a:ext cx="5518" cy="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4" name="Rectangle 5"/>
            <p:cNvSpPr>
              <a:spLocks noChangeArrowheads="1"/>
            </p:cNvSpPr>
            <p:nvPr/>
          </p:nvSpPr>
          <p:spPr bwMode="auto">
            <a:xfrm>
              <a:off x="5725" y="3903"/>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5" name="Rectangle 6"/>
            <p:cNvSpPr>
              <a:spLocks noChangeArrowheads="1"/>
            </p:cNvSpPr>
            <p:nvPr/>
          </p:nvSpPr>
          <p:spPr bwMode="auto">
            <a:xfrm>
              <a:off x="232" y="1048"/>
              <a:ext cx="350"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Name</a:t>
              </a:r>
              <a:endParaRPr lang="en-US" smtClean="0">
                <a:solidFill>
                  <a:srgbClr val="002060"/>
                </a:solidFill>
                <a:latin typeface="Arial" pitchFamily="34" charset="0"/>
                <a:cs typeface="Arial" pitchFamily="34" charset="0"/>
              </a:endParaRPr>
            </a:p>
          </p:txBody>
        </p:sp>
        <p:sp>
          <p:nvSpPr>
            <p:cNvPr id="6" name="Rectangle 7"/>
            <p:cNvSpPr>
              <a:spLocks noChangeArrowheads="1"/>
            </p:cNvSpPr>
            <p:nvPr/>
          </p:nvSpPr>
          <p:spPr bwMode="auto">
            <a:xfrm>
              <a:off x="514" y="1020"/>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7" name="Rectangle 8"/>
            <p:cNvSpPr>
              <a:spLocks noChangeArrowheads="1"/>
            </p:cNvSpPr>
            <p:nvPr/>
          </p:nvSpPr>
          <p:spPr bwMode="auto">
            <a:xfrm>
              <a:off x="799" y="1048"/>
              <a:ext cx="112"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 </a:t>
              </a:r>
              <a:endParaRPr lang="en-US" smtClean="0">
                <a:solidFill>
                  <a:srgbClr val="002060"/>
                </a:solidFill>
                <a:latin typeface="Arial" pitchFamily="34" charset="0"/>
                <a:cs typeface="Arial" pitchFamily="34" charset="0"/>
              </a:endParaRPr>
            </a:p>
          </p:txBody>
        </p:sp>
        <p:sp>
          <p:nvSpPr>
            <p:cNvPr id="8" name="Rectangle 9"/>
            <p:cNvSpPr>
              <a:spLocks noChangeArrowheads="1"/>
            </p:cNvSpPr>
            <p:nvPr/>
          </p:nvSpPr>
          <p:spPr bwMode="auto">
            <a:xfrm>
              <a:off x="858" y="1020"/>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9" name="Rectangle 10"/>
            <p:cNvSpPr>
              <a:spLocks noChangeArrowheads="1"/>
            </p:cNvSpPr>
            <p:nvPr/>
          </p:nvSpPr>
          <p:spPr bwMode="auto">
            <a:xfrm>
              <a:off x="863" y="1048"/>
              <a:ext cx="281"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ABC</a:t>
              </a:r>
              <a:endParaRPr lang="en-US" smtClean="0">
                <a:solidFill>
                  <a:srgbClr val="002060"/>
                </a:solidFill>
                <a:latin typeface="Arial" pitchFamily="34" charset="0"/>
                <a:cs typeface="Arial" pitchFamily="34" charset="0"/>
              </a:endParaRPr>
            </a:p>
          </p:txBody>
        </p:sp>
        <p:sp>
          <p:nvSpPr>
            <p:cNvPr id="10" name="Rectangle 11"/>
            <p:cNvSpPr>
              <a:spLocks noChangeArrowheads="1"/>
            </p:cNvSpPr>
            <p:nvPr/>
          </p:nvSpPr>
          <p:spPr bwMode="auto">
            <a:xfrm>
              <a:off x="1080" y="1020"/>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11" name="Rectangle 12"/>
            <p:cNvSpPr>
              <a:spLocks noChangeArrowheads="1"/>
            </p:cNvSpPr>
            <p:nvPr/>
          </p:nvSpPr>
          <p:spPr bwMode="auto">
            <a:xfrm>
              <a:off x="861" y="1154"/>
              <a:ext cx="13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12" name="Rectangle 13"/>
            <p:cNvSpPr>
              <a:spLocks noChangeArrowheads="1"/>
            </p:cNvSpPr>
            <p:nvPr/>
          </p:nvSpPr>
          <p:spPr bwMode="auto">
            <a:xfrm>
              <a:off x="2875" y="1048"/>
              <a:ext cx="69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Department: </a:t>
              </a:r>
              <a:endParaRPr lang="en-US" smtClean="0">
                <a:solidFill>
                  <a:srgbClr val="002060"/>
                </a:solidFill>
                <a:latin typeface="Arial" pitchFamily="34" charset="0"/>
                <a:cs typeface="Arial" pitchFamily="34" charset="0"/>
              </a:endParaRPr>
            </a:p>
          </p:txBody>
        </p:sp>
        <p:sp>
          <p:nvSpPr>
            <p:cNvPr id="13" name="Rectangle 14"/>
            <p:cNvSpPr>
              <a:spLocks noChangeArrowheads="1"/>
            </p:cNvSpPr>
            <p:nvPr/>
          </p:nvSpPr>
          <p:spPr bwMode="auto">
            <a:xfrm>
              <a:off x="3487" y="1020"/>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14" name="Rectangle 15"/>
            <p:cNvSpPr>
              <a:spLocks noChangeArrowheads="1"/>
            </p:cNvSpPr>
            <p:nvPr/>
          </p:nvSpPr>
          <p:spPr bwMode="auto">
            <a:xfrm>
              <a:off x="3458" y="1048"/>
              <a:ext cx="920"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Human Resource</a:t>
              </a:r>
              <a:endParaRPr lang="en-US" smtClean="0">
                <a:solidFill>
                  <a:srgbClr val="002060"/>
                </a:solidFill>
                <a:latin typeface="Arial" pitchFamily="34" charset="0"/>
                <a:cs typeface="Arial" pitchFamily="34" charset="0"/>
              </a:endParaRPr>
            </a:p>
          </p:txBody>
        </p:sp>
        <p:sp>
          <p:nvSpPr>
            <p:cNvPr id="15" name="Rectangle 16"/>
            <p:cNvSpPr>
              <a:spLocks noChangeArrowheads="1"/>
            </p:cNvSpPr>
            <p:nvPr/>
          </p:nvSpPr>
          <p:spPr bwMode="auto">
            <a:xfrm>
              <a:off x="4283" y="1020"/>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16" name="Rectangle 17"/>
            <p:cNvSpPr>
              <a:spLocks noChangeArrowheads="1"/>
            </p:cNvSpPr>
            <p:nvPr/>
          </p:nvSpPr>
          <p:spPr bwMode="auto">
            <a:xfrm>
              <a:off x="3458" y="1154"/>
              <a:ext cx="7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17" name="Rectangle 18"/>
            <p:cNvSpPr>
              <a:spLocks noChangeArrowheads="1"/>
            </p:cNvSpPr>
            <p:nvPr/>
          </p:nvSpPr>
          <p:spPr bwMode="auto">
            <a:xfrm>
              <a:off x="232" y="1297"/>
              <a:ext cx="54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Badge No</a:t>
              </a:r>
              <a:endParaRPr lang="en-US" smtClean="0">
                <a:solidFill>
                  <a:srgbClr val="002060"/>
                </a:solidFill>
                <a:latin typeface="Arial" pitchFamily="34" charset="0"/>
                <a:cs typeface="Arial" pitchFamily="34" charset="0"/>
              </a:endParaRPr>
            </a:p>
          </p:txBody>
        </p:sp>
        <p:sp>
          <p:nvSpPr>
            <p:cNvPr id="18" name="Rectangle 19"/>
            <p:cNvSpPr>
              <a:spLocks noChangeArrowheads="1"/>
            </p:cNvSpPr>
            <p:nvPr/>
          </p:nvSpPr>
          <p:spPr bwMode="auto">
            <a:xfrm>
              <a:off x="703" y="126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19" name="Rectangle 20"/>
            <p:cNvSpPr>
              <a:spLocks noChangeArrowheads="1"/>
            </p:cNvSpPr>
            <p:nvPr/>
          </p:nvSpPr>
          <p:spPr bwMode="auto">
            <a:xfrm>
              <a:off x="799" y="1297"/>
              <a:ext cx="112"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 </a:t>
              </a:r>
              <a:endParaRPr lang="en-US" smtClean="0">
                <a:solidFill>
                  <a:srgbClr val="002060"/>
                </a:solidFill>
                <a:latin typeface="Arial" pitchFamily="34" charset="0"/>
                <a:cs typeface="Arial" pitchFamily="34" charset="0"/>
              </a:endParaRPr>
            </a:p>
          </p:txBody>
        </p:sp>
        <p:sp>
          <p:nvSpPr>
            <p:cNvPr id="20" name="Rectangle 21"/>
            <p:cNvSpPr>
              <a:spLocks noChangeArrowheads="1"/>
            </p:cNvSpPr>
            <p:nvPr/>
          </p:nvSpPr>
          <p:spPr bwMode="auto">
            <a:xfrm>
              <a:off x="858" y="126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1" name="Rectangle 22"/>
            <p:cNvSpPr>
              <a:spLocks noChangeArrowheads="1"/>
            </p:cNvSpPr>
            <p:nvPr/>
          </p:nvSpPr>
          <p:spPr bwMode="auto">
            <a:xfrm>
              <a:off x="863" y="1297"/>
              <a:ext cx="48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1234567</a:t>
              </a:r>
              <a:endParaRPr lang="en-US" smtClean="0">
                <a:solidFill>
                  <a:srgbClr val="002060"/>
                </a:solidFill>
                <a:latin typeface="Arial" pitchFamily="34" charset="0"/>
                <a:cs typeface="Arial" pitchFamily="34" charset="0"/>
              </a:endParaRPr>
            </a:p>
          </p:txBody>
        </p:sp>
        <p:sp>
          <p:nvSpPr>
            <p:cNvPr id="22" name="Rectangle 23"/>
            <p:cNvSpPr>
              <a:spLocks noChangeArrowheads="1"/>
            </p:cNvSpPr>
            <p:nvPr/>
          </p:nvSpPr>
          <p:spPr bwMode="auto">
            <a:xfrm>
              <a:off x="1275" y="1297"/>
              <a:ext cx="80"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 </a:t>
              </a:r>
              <a:endParaRPr lang="en-US" smtClean="0">
                <a:solidFill>
                  <a:srgbClr val="002060"/>
                </a:solidFill>
                <a:latin typeface="Arial" pitchFamily="34" charset="0"/>
                <a:cs typeface="Arial" pitchFamily="34" charset="0"/>
              </a:endParaRPr>
            </a:p>
          </p:txBody>
        </p:sp>
        <p:sp>
          <p:nvSpPr>
            <p:cNvPr id="23" name="Rectangle 24"/>
            <p:cNvSpPr>
              <a:spLocks noChangeArrowheads="1"/>
            </p:cNvSpPr>
            <p:nvPr/>
          </p:nvSpPr>
          <p:spPr bwMode="auto">
            <a:xfrm>
              <a:off x="1303" y="126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 name="Rectangle 25"/>
            <p:cNvSpPr>
              <a:spLocks noChangeArrowheads="1"/>
            </p:cNvSpPr>
            <p:nvPr/>
          </p:nvSpPr>
          <p:spPr bwMode="auto">
            <a:xfrm>
              <a:off x="861" y="1403"/>
              <a:ext cx="4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 name="Rectangle 26"/>
            <p:cNvSpPr>
              <a:spLocks noChangeArrowheads="1"/>
            </p:cNvSpPr>
            <p:nvPr/>
          </p:nvSpPr>
          <p:spPr bwMode="auto">
            <a:xfrm>
              <a:off x="2875" y="1297"/>
              <a:ext cx="66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Month        : </a:t>
              </a:r>
              <a:endParaRPr lang="en-US" smtClean="0">
                <a:solidFill>
                  <a:srgbClr val="002060"/>
                </a:solidFill>
                <a:latin typeface="Arial" pitchFamily="34" charset="0"/>
                <a:cs typeface="Arial" pitchFamily="34" charset="0"/>
              </a:endParaRPr>
            </a:p>
          </p:txBody>
        </p:sp>
        <p:sp>
          <p:nvSpPr>
            <p:cNvPr id="26" name="Rectangle 27"/>
            <p:cNvSpPr>
              <a:spLocks noChangeArrowheads="1"/>
            </p:cNvSpPr>
            <p:nvPr/>
          </p:nvSpPr>
          <p:spPr bwMode="auto">
            <a:xfrm>
              <a:off x="3463" y="126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7" name="Rectangle 28"/>
            <p:cNvSpPr>
              <a:spLocks noChangeArrowheads="1"/>
            </p:cNvSpPr>
            <p:nvPr/>
          </p:nvSpPr>
          <p:spPr bwMode="auto">
            <a:xfrm>
              <a:off x="3467" y="1297"/>
              <a:ext cx="52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July 2011</a:t>
              </a:r>
              <a:endParaRPr lang="en-US" smtClean="0">
                <a:solidFill>
                  <a:srgbClr val="002060"/>
                </a:solidFill>
                <a:latin typeface="Arial" pitchFamily="34" charset="0"/>
                <a:cs typeface="Arial" pitchFamily="34" charset="0"/>
              </a:endParaRPr>
            </a:p>
          </p:txBody>
        </p:sp>
        <p:sp>
          <p:nvSpPr>
            <p:cNvPr id="28" name="Rectangle 29"/>
            <p:cNvSpPr>
              <a:spLocks noChangeArrowheads="1"/>
            </p:cNvSpPr>
            <p:nvPr/>
          </p:nvSpPr>
          <p:spPr bwMode="auto">
            <a:xfrm>
              <a:off x="3920" y="126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9" name="Rectangle 30"/>
            <p:cNvSpPr>
              <a:spLocks noChangeArrowheads="1"/>
            </p:cNvSpPr>
            <p:nvPr/>
          </p:nvSpPr>
          <p:spPr bwMode="auto">
            <a:xfrm>
              <a:off x="3466" y="1403"/>
              <a:ext cx="42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30" name="Rectangle 31"/>
            <p:cNvSpPr>
              <a:spLocks noChangeArrowheads="1"/>
            </p:cNvSpPr>
            <p:nvPr/>
          </p:nvSpPr>
          <p:spPr bwMode="auto">
            <a:xfrm>
              <a:off x="5154" y="1686"/>
              <a:ext cx="36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latin typeface="Arial" pitchFamily="34" charset="0"/>
                  <a:cs typeface="Arial" pitchFamily="34" charset="0"/>
                </a:rPr>
                <a:t>HOD</a:t>
              </a:r>
              <a:endParaRPr lang="en-US" smtClean="0">
                <a:solidFill>
                  <a:srgbClr val="002060"/>
                </a:solidFill>
                <a:latin typeface="Arial" pitchFamily="34" charset="0"/>
                <a:cs typeface="Arial" pitchFamily="34" charset="0"/>
              </a:endParaRPr>
            </a:p>
          </p:txBody>
        </p:sp>
        <p:sp>
          <p:nvSpPr>
            <p:cNvPr id="31" name="Rectangle 32"/>
            <p:cNvSpPr>
              <a:spLocks noChangeArrowheads="1"/>
            </p:cNvSpPr>
            <p:nvPr/>
          </p:nvSpPr>
          <p:spPr bwMode="auto">
            <a:xfrm>
              <a:off x="5442" y="167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76" name="Rectangle 33"/>
            <p:cNvSpPr>
              <a:spLocks noChangeArrowheads="1"/>
            </p:cNvSpPr>
            <p:nvPr/>
          </p:nvSpPr>
          <p:spPr bwMode="auto">
            <a:xfrm>
              <a:off x="940" y="1826"/>
              <a:ext cx="28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latin typeface="Arial" pitchFamily="34" charset="0"/>
                  <a:cs typeface="Arial" pitchFamily="34" charset="0"/>
                </a:rPr>
                <a:t>Out</a:t>
              </a:r>
              <a:endParaRPr lang="en-US" smtClean="0">
                <a:solidFill>
                  <a:srgbClr val="002060"/>
                </a:solidFill>
                <a:latin typeface="Arial" pitchFamily="34" charset="0"/>
                <a:cs typeface="Arial" pitchFamily="34" charset="0"/>
              </a:endParaRPr>
            </a:p>
          </p:txBody>
        </p:sp>
        <p:sp>
          <p:nvSpPr>
            <p:cNvPr id="24577" name="Rectangle 34"/>
            <p:cNvSpPr>
              <a:spLocks noChangeArrowheads="1"/>
            </p:cNvSpPr>
            <p:nvPr/>
          </p:nvSpPr>
          <p:spPr bwMode="auto">
            <a:xfrm>
              <a:off x="1149" y="181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78" name="Rectangle 35"/>
            <p:cNvSpPr>
              <a:spLocks noChangeArrowheads="1"/>
            </p:cNvSpPr>
            <p:nvPr/>
          </p:nvSpPr>
          <p:spPr bwMode="auto">
            <a:xfrm>
              <a:off x="1484" y="1826"/>
              <a:ext cx="17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latin typeface="Arial" pitchFamily="34" charset="0"/>
                  <a:cs typeface="Arial" pitchFamily="34" charset="0"/>
                </a:rPr>
                <a:t>In</a:t>
              </a:r>
              <a:endParaRPr lang="en-US" smtClean="0">
                <a:solidFill>
                  <a:srgbClr val="002060"/>
                </a:solidFill>
                <a:latin typeface="Arial" pitchFamily="34" charset="0"/>
                <a:cs typeface="Arial" pitchFamily="34" charset="0"/>
              </a:endParaRPr>
            </a:p>
          </p:txBody>
        </p:sp>
        <p:sp>
          <p:nvSpPr>
            <p:cNvPr id="24580" name="Rectangle 36"/>
            <p:cNvSpPr>
              <a:spLocks noChangeArrowheads="1"/>
            </p:cNvSpPr>
            <p:nvPr/>
          </p:nvSpPr>
          <p:spPr bwMode="auto">
            <a:xfrm>
              <a:off x="1591" y="181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81" name="Rectangle 37"/>
            <p:cNvSpPr>
              <a:spLocks noChangeArrowheads="1"/>
            </p:cNvSpPr>
            <p:nvPr/>
          </p:nvSpPr>
          <p:spPr bwMode="auto">
            <a:xfrm>
              <a:off x="5169" y="1826"/>
              <a:ext cx="33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latin typeface="Arial" pitchFamily="34" charset="0"/>
                  <a:cs typeface="Arial" pitchFamily="34" charset="0"/>
                </a:rPr>
                <a:t>Sign</a:t>
              </a:r>
              <a:endParaRPr lang="en-US" smtClean="0">
                <a:solidFill>
                  <a:srgbClr val="002060"/>
                </a:solidFill>
                <a:latin typeface="Arial" pitchFamily="34" charset="0"/>
                <a:cs typeface="Arial" pitchFamily="34" charset="0"/>
              </a:endParaRPr>
            </a:p>
          </p:txBody>
        </p:sp>
        <p:sp>
          <p:nvSpPr>
            <p:cNvPr id="24582" name="Rectangle 38"/>
            <p:cNvSpPr>
              <a:spLocks noChangeArrowheads="1"/>
            </p:cNvSpPr>
            <p:nvPr/>
          </p:nvSpPr>
          <p:spPr bwMode="auto">
            <a:xfrm>
              <a:off x="5428" y="181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83" name="Rectangle 39"/>
            <p:cNvSpPr>
              <a:spLocks noChangeArrowheads="1"/>
            </p:cNvSpPr>
            <p:nvPr/>
          </p:nvSpPr>
          <p:spPr bwMode="auto">
            <a:xfrm>
              <a:off x="278" y="2073"/>
              <a:ext cx="54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6/29/2011</a:t>
              </a:r>
              <a:endParaRPr lang="en-US" smtClean="0">
                <a:solidFill>
                  <a:srgbClr val="002060"/>
                </a:solidFill>
                <a:latin typeface="Arial" pitchFamily="34" charset="0"/>
                <a:cs typeface="Arial" pitchFamily="34" charset="0"/>
              </a:endParaRPr>
            </a:p>
          </p:txBody>
        </p:sp>
        <p:sp>
          <p:nvSpPr>
            <p:cNvPr id="24584" name="Rectangle 40"/>
            <p:cNvSpPr>
              <a:spLocks noChangeArrowheads="1"/>
            </p:cNvSpPr>
            <p:nvPr/>
          </p:nvSpPr>
          <p:spPr bwMode="auto">
            <a:xfrm>
              <a:off x="750" y="2045"/>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85" name="Rectangle 41"/>
            <p:cNvSpPr>
              <a:spLocks noChangeArrowheads="1"/>
            </p:cNvSpPr>
            <p:nvPr/>
          </p:nvSpPr>
          <p:spPr bwMode="auto">
            <a:xfrm>
              <a:off x="839" y="2073"/>
              <a:ext cx="48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07.39am</a:t>
              </a:r>
              <a:endParaRPr lang="en-US" smtClean="0">
                <a:solidFill>
                  <a:srgbClr val="002060"/>
                </a:solidFill>
                <a:latin typeface="Arial" pitchFamily="34" charset="0"/>
                <a:cs typeface="Arial" pitchFamily="34" charset="0"/>
              </a:endParaRPr>
            </a:p>
          </p:txBody>
        </p:sp>
        <p:sp>
          <p:nvSpPr>
            <p:cNvPr id="24586" name="Rectangle 42"/>
            <p:cNvSpPr>
              <a:spLocks noChangeArrowheads="1"/>
            </p:cNvSpPr>
            <p:nvPr/>
          </p:nvSpPr>
          <p:spPr bwMode="auto">
            <a:xfrm>
              <a:off x="1251" y="2045"/>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87" name="Rectangle 43"/>
            <p:cNvSpPr>
              <a:spLocks noChangeArrowheads="1"/>
            </p:cNvSpPr>
            <p:nvPr/>
          </p:nvSpPr>
          <p:spPr bwMode="auto">
            <a:xfrm>
              <a:off x="1335" y="2073"/>
              <a:ext cx="48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10.45am</a:t>
              </a:r>
              <a:endParaRPr lang="en-US" smtClean="0">
                <a:solidFill>
                  <a:srgbClr val="002060"/>
                </a:solidFill>
                <a:latin typeface="Arial" pitchFamily="34" charset="0"/>
                <a:cs typeface="Arial" pitchFamily="34" charset="0"/>
              </a:endParaRPr>
            </a:p>
          </p:txBody>
        </p:sp>
        <p:sp>
          <p:nvSpPr>
            <p:cNvPr id="24588" name="Rectangle 44"/>
            <p:cNvSpPr>
              <a:spLocks noChangeArrowheads="1"/>
            </p:cNvSpPr>
            <p:nvPr/>
          </p:nvSpPr>
          <p:spPr bwMode="auto">
            <a:xfrm>
              <a:off x="1748" y="2045"/>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89" name="Rectangle 45"/>
            <p:cNvSpPr>
              <a:spLocks noChangeArrowheads="1"/>
            </p:cNvSpPr>
            <p:nvPr/>
          </p:nvSpPr>
          <p:spPr bwMode="auto">
            <a:xfrm>
              <a:off x="1794" y="2073"/>
              <a:ext cx="36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Hostel</a:t>
              </a:r>
              <a:endParaRPr lang="en-US" smtClean="0">
                <a:solidFill>
                  <a:srgbClr val="002060"/>
                </a:solidFill>
                <a:latin typeface="Arial" pitchFamily="34" charset="0"/>
                <a:cs typeface="Arial" pitchFamily="34" charset="0"/>
              </a:endParaRPr>
            </a:p>
          </p:txBody>
        </p:sp>
        <p:sp>
          <p:nvSpPr>
            <p:cNvPr id="24590" name="Rectangle 46"/>
            <p:cNvSpPr>
              <a:spLocks noChangeArrowheads="1"/>
            </p:cNvSpPr>
            <p:nvPr/>
          </p:nvSpPr>
          <p:spPr bwMode="auto">
            <a:xfrm>
              <a:off x="2095" y="2045"/>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91" name="Rectangle 47"/>
            <p:cNvSpPr>
              <a:spLocks noChangeArrowheads="1"/>
            </p:cNvSpPr>
            <p:nvPr/>
          </p:nvSpPr>
          <p:spPr bwMode="auto">
            <a:xfrm>
              <a:off x="2875" y="2073"/>
              <a:ext cx="8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dirty="0" smtClean="0">
                  <a:solidFill>
                    <a:srgbClr val="000000"/>
                  </a:solidFill>
                  <a:latin typeface="Arial" pitchFamily="34" charset="0"/>
                  <a:cs typeface="Arial" pitchFamily="34" charset="0"/>
                </a:rPr>
                <a:t>Hostel Spot check</a:t>
              </a:r>
              <a:endParaRPr lang="en-US" dirty="0" smtClean="0">
                <a:solidFill>
                  <a:srgbClr val="002060"/>
                </a:solidFill>
                <a:latin typeface="Arial" pitchFamily="34" charset="0"/>
                <a:cs typeface="Arial" pitchFamily="34" charset="0"/>
              </a:endParaRPr>
            </a:p>
          </p:txBody>
        </p:sp>
        <p:sp>
          <p:nvSpPr>
            <p:cNvPr id="24592" name="Rectangle 48"/>
            <p:cNvSpPr>
              <a:spLocks noChangeArrowheads="1"/>
            </p:cNvSpPr>
            <p:nvPr/>
          </p:nvSpPr>
          <p:spPr bwMode="auto">
            <a:xfrm>
              <a:off x="3552" y="2045"/>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93" name="Rectangle 49"/>
            <p:cNvSpPr>
              <a:spLocks noChangeArrowheads="1"/>
            </p:cNvSpPr>
            <p:nvPr/>
          </p:nvSpPr>
          <p:spPr bwMode="auto">
            <a:xfrm>
              <a:off x="302" y="2300"/>
              <a:ext cx="48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7/7/2011</a:t>
              </a:r>
              <a:endParaRPr lang="en-US" smtClean="0">
                <a:solidFill>
                  <a:srgbClr val="002060"/>
                </a:solidFill>
                <a:latin typeface="Arial" pitchFamily="34" charset="0"/>
                <a:cs typeface="Arial" pitchFamily="34" charset="0"/>
              </a:endParaRPr>
            </a:p>
          </p:txBody>
        </p:sp>
        <p:sp>
          <p:nvSpPr>
            <p:cNvPr id="24594" name="Rectangle 50"/>
            <p:cNvSpPr>
              <a:spLocks noChangeArrowheads="1"/>
            </p:cNvSpPr>
            <p:nvPr/>
          </p:nvSpPr>
          <p:spPr bwMode="auto">
            <a:xfrm>
              <a:off x="714" y="2272"/>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95" name="Rectangle 51"/>
            <p:cNvSpPr>
              <a:spLocks noChangeArrowheads="1"/>
            </p:cNvSpPr>
            <p:nvPr/>
          </p:nvSpPr>
          <p:spPr bwMode="auto">
            <a:xfrm>
              <a:off x="839" y="2300"/>
              <a:ext cx="48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12.55pm</a:t>
              </a:r>
              <a:endParaRPr lang="en-US" smtClean="0">
                <a:solidFill>
                  <a:srgbClr val="002060"/>
                </a:solidFill>
                <a:latin typeface="Arial" pitchFamily="34" charset="0"/>
                <a:cs typeface="Arial" pitchFamily="34" charset="0"/>
              </a:endParaRPr>
            </a:p>
          </p:txBody>
        </p:sp>
        <p:sp>
          <p:nvSpPr>
            <p:cNvPr id="24596" name="Rectangle 52"/>
            <p:cNvSpPr>
              <a:spLocks noChangeArrowheads="1"/>
            </p:cNvSpPr>
            <p:nvPr/>
          </p:nvSpPr>
          <p:spPr bwMode="auto">
            <a:xfrm>
              <a:off x="1251" y="2272"/>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97" name="Rectangle 53"/>
            <p:cNvSpPr>
              <a:spLocks noChangeArrowheads="1"/>
            </p:cNvSpPr>
            <p:nvPr/>
          </p:nvSpPr>
          <p:spPr bwMode="auto">
            <a:xfrm>
              <a:off x="1335" y="2300"/>
              <a:ext cx="48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14.19pm</a:t>
              </a:r>
              <a:endParaRPr lang="en-US" smtClean="0">
                <a:solidFill>
                  <a:srgbClr val="002060"/>
                </a:solidFill>
                <a:latin typeface="Arial" pitchFamily="34" charset="0"/>
                <a:cs typeface="Arial" pitchFamily="34" charset="0"/>
              </a:endParaRPr>
            </a:p>
          </p:txBody>
        </p:sp>
        <p:sp>
          <p:nvSpPr>
            <p:cNvPr id="24598" name="Rectangle 54"/>
            <p:cNvSpPr>
              <a:spLocks noChangeArrowheads="1"/>
            </p:cNvSpPr>
            <p:nvPr/>
          </p:nvSpPr>
          <p:spPr bwMode="auto">
            <a:xfrm>
              <a:off x="1748" y="2272"/>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599" name="Rectangle 55"/>
            <p:cNvSpPr>
              <a:spLocks noChangeArrowheads="1"/>
            </p:cNvSpPr>
            <p:nvPr/>
          </p:nvSpPr>
          <p:spPr bwMode="auto">
            <a:xfrm>
              <a:off x="1794" y="2300"/>
              <a:ext cx="344"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Mydin</a:t>
              </a:r>
              <a:endParaRPr lang="en-US" smtClean="0">
                <a:solidFill>
                  <a:srgbClr val="002060"/>
                </a:solidFill>
                <a:latin typeface="Arial" pitchFamily="34" charset="0"/>
                <a:cs typeface="Arial" pitchFamily="34" charset="0"/>
              </a:endParaRPr>
            </a:p>
          </p:txBody>
        </p:sp>
        <p:sp>
          <p:nvSpPr>
            <p:cNvPr id="24600" name="Rectangle 56"/>
            <p:cNvSpPr>
              <a:spLocks noChangeArrowheads="1"/>
            </p:cNvSpPr>
            <p:nvPr/>
          </p:nvSpPr>
          <p:spPr bwMode="auto">
            <a:xfrm>
              <a:off x="2076" y="2272"/>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01" name="Rectangle 57"/>
            <p:cNvSpPr>
              <a:spLocks noChangeArrowheads="1"/>
            </p:cNvSpPr>
            <p:nvPr/>
          </p:nvSpPr>
          <p:spPr bwMode="auto">
            <a:xfrm>
              <a:off x="2875" y="2300"/>
              <a:ext cx="1114"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Purchase basic items</a:t>
              </a:r>
              <a:endParaRPr lang="en-US" smtClean="0">
                <a:solidFill>
                  <a:srgbClr val="002060"/>
                </a:solidFill>
                <a:latin typeface="Arial" pitchFamily="34" charset="0"/>
                <a:cs typeface="Arial" pitchFamily="34" charset="0"/>
              </a:endParaRPr>
            </a:p>
          </p:txBody>
        </p:sp>
        <p:sp>
          <p:nvSpPr>
            <p:cNvPr id="24602" name="Rectangle 58"/>
            <p:cNvSpPr>
              <a:spLocks noChangeArrowheads="1"/>
            </p:cNvSpPr>
            <p:nvPr/>
          </p:nvSpPr>
          <p:spPr bwMode="auto">
            <a:xfrm>
              <a:off x="3882" y="2272"/>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03" name="Rectangle 59"/>
            <p:cNvSpPr>
              <a:spLocks noChangeArrowheads="1"/>
            </p:cNvSpPr>
            <p:nvPr/>
          </p:nvSpPr>
          <p:spPr bwMode="auto">
            <a:xfrm>
              <a:off x="302" y="2526"/>
              <a:ext cx="48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7/8/2011</a:t>
              </a:r>
              <a:endParaRPr lang="en-US" smtClean="0">
                <a:solidFill>
                  <a:srgbClr val="002060"/>
                </a:solidFill>
                <a:latin typeface="Arial" pitchFamily="34" charset="0"/>
                <a:cs typeface="Arial" pitchFamily="34" charset="0"/>
              </a:endParaRPr>
            </a:p>
          </p:txBody>
        </p:sp>
        <p:sp>
          <p:nvSpPr>
            <p:cNvPr id="24604" name="Rectangle 60"/>
            <p:cNvSpPr>
              <a:spLocks noChangeArrowheads="1"/>
            </p:cNvSpPr>
            <p:nvPr/>
          </p:nvSpPr>
          <p:spPr bwMode="auto">
            <a:xfrm>
              <a:off x="714" y="2498"/>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05" name="Rectangle 61"/>
            <p:cNvSpPr>
              <a:spLocks noChangeArrowheads="1"/>
            </p:cNvSpPr>
            <p:nvPr/>
          </p:nvSpPr>
          <p:spPr bwMode="auto">
            <a:xfrm>
              <a:off x="839" y="2526"/>
              <a:ext cx="48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16.06pm</a:t>
              </a:r>
              <a:endParaRPr lang="en-US" smtClean="0">
                <a:solidFill>
                  <a:srgbClr val="002060"/>
                </a:solidFill>
                <a:latin typeface="Arial" pitchFamily="34" charset="0"/>
                <a:cs typeface="Arial" pitchFamily="34" charset="0"/>
              </a:endParaRPr>
            </a:p>
          </p:txBody>
        </p:sp>
        <p:sp>
          <p:nvSpPr>
            <p:cNvPr id="24606" name="Rectangle 62"/>
            <p:cNvSpPr>
              <a:spLocks noChangeArrowheads="1"/>
            </p:cNvSpPr>
            <p:nvPr/>
          </p:nvSpPr>
          <p:spPr bwMode="auto">
            <a:xfrm>
              <a:off x="1251" y="2498"/>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07" name="Rectangle 63"/>
            <p:cNvSpPr>
              <a:spLocks noChangeArrowheads="1"/>
            </p:cNvSpPr>
            <p:nvPr/>
          </p:nvSpPr>
          <p:spPr bwMode="auto">
            <a:xfrm>
              <a:off x="1335" y="2526"/>
              <a:ext cx="48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17.13pm</a:t>
              </a:r>
              <a:endParaRPr lang="en-US" smtClean="0">
                <a:solidFill>
                  <a:srgbClr val="002060"/>
                </a:solidFill>
                <a:latin typeface="Arial" pitchFamily="34" charset="0"/>
                <a:cs typeface="Arial" pitchFamily="34" charset="0"/>
              </a:endParaRPr>
            </a:p>
          </p:txBody>
        </p:sp>
        <p:sp>
          <p:nvSpPr>
            <p:cNvPr id="24608" name="Rectangle 64"/>
            <p:cNvSpPr>
              <a:spLocks noChangeArrowheads="1"/>
            </p:cNvSpPr>
            <p:nvPr/>
          </p:nvSpPr>
          <p:spPr bwMode="auto">
            <a:xfrm>
              <a:off x="1748" y="2498"/>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09" name="Rectangle 65"/>
            <p:cNvSpPr>
              <a:spLocks noChangeArrowheads="1"/>
            </p:cNvSpPr>
            <p:nvPr/>
          </p:nvSpPr>
          <p:spPr bwMode="auto">
            <a:xfrm>
              <a:off x="1794" y="2526"/>
              <a:ext cx="63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Male Hostel</a:t>
              </a:r>
              <a:endParaRPr lang="en-US" smtClean="0">
                <a:solidFill>
                  <a:srgbClr val="002060"/>
                </a:solidFill>
                <a:latin typeface="Arial" pitchFamily="34" charset="0"/>
                <a:cs typeface="Arial" pitchFamily="34" charset="0"/>
              </a:endParaRPr>
            </a:p>
          </p:txBody>
        </p:sp>
        <p:sp>
          <p:nvSpPr>
            <p:cNvPr id="24610" name="Rectangle 66"/>
            <p:cNvSpPr>
              <a:spLocks noChangeArrowheads="1"/>
            </p:cNvSpPr>
            <p:nvPr/>
          </p:nvSpPr>
          <p:spPr bwMode="auto">
            <a:xfrm>
              <a:off x="2353" y="2498"/>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11" name="Rectangle 67"/>
            <p:cNvSpPr>
              <a:spLocks noChangeArrowheads="1"/>
            </p:cNvSpPr>
            <p:nvPr/>
          </p:nvSpPr>
          <p:spPr bwMode="auto">
            <a:xfrm>
              <a:off x="2875" y="2526"/>
              <a:ext cx="82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Gotong Royong</a:t>
              </a:r>
              <a:endParaRPr lang="en-US" smtClean="0">
                <a:solidFill>
                  <a:srgbClr val="002060"/>
                </a:solidFill>
                <a:latin typeface="Arial" pitchFamily="34" charset="0"/>
                <a:cs typeface="Arial" pitchFamily="34" charset="0"/>
              </a:endParaRPr>
            </a:p>
          </p:txBody>
        </p:sp>
        <p:sp>
          <p:nvSpPr>
            <p:cNvPr id="24612" name="Rectangle 68"/>
            <p:cNvSpPr>
              <a:spLocks noChangeArrowheads="1"/>
            </p:cNvSpPr>
            <p:nvPr/>
          </p:nvSpPr>
          <p:spPr bwMode="auto">
            <a:xfrm>
              <a:off x="3616" y="2498"/>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13" name="Rectangle 69"/>
            <p:cNvSpPr>
              <a:spLocks noChangeArrowheads="1"/>
            </p:cNvSpPr>
            <p:nvPr/>
          </p:nvSpPr>
          <p:spPr bwMode="auto">
            <a:xfrm>
              <a:off x="278" y="2749"/>
              <a:ext cx="54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7/11/2011</a:t>
              </a:r>
              <a:endParaRPr lang="en-US" smtClean="0">
                <a:solidFill>
                  <a:srgbClr val="002060"/>
                </a:solidFill>
                <a:latin typeface="Arial" pitchFamily="34" charset="0"/>
                <a:cs typeface="Arial" pitchFamily="34" charset="0"/>
              </a:endParaRPr>
            </a:p>
          </p:txBody>
        </p:sp>
        <p:sp>
          <p:nvSpPr>
            <p:cNvPr id="24614" name="Rectangle 70"/>
            <p:cNvSpPr>
              <a:spLocks noChangeArrowheads="1"/>
            </p:cNvSpPr>
            <p:nvPr/>
          </p:nvSpPr>
          <p:spPr bwMode="auto">
            <a:xfrm>
              <a:off x="750" y="2721"/>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15" name="Rectangle 71"/>
            <p:cNvSpPr>
              <a:spLocks noChangeArrowheads="1"/>
            </p:cNvSpPr>
            <p:nvPr/>
          </p:nvSpPr>
          <p:spPr bwMode="auto">
            <a:xfrm>
              <a:off x="839" y="2749"/>
              <a:ext cx="48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16.49pm</a:t>
              </a:r>
              <a:endParaRPr lang="en-US" smtClean="0">
                <a:solidFill>
                  <a:srgbClr val="002060"/>
                </a:solidFill>
                <a:latin typeface="Arial" pitchFamily="34" charset="0"/>
                <a:cs typeface="Arial" pitchFamily="34" charset="0"/>
              </a:endParaRPr>
            </a:p>
          </p:txBody>
        </p:sp>
        <p:sp>
          <p:nvSpPr>
            <p:cNvPr id="24616" name="Rectangle 72"/>
            <p:cNvSpPr>
              <a:spLocks noChangeArrowheads="1"/>
            </p:cNvSpPr>
            <p:nvPr/>
          </p:nvSpPr>
          <p:spPr bwMode="auto">
            <a:xfrm>
              <a:off x="1251" y="2721"/>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17" name="Rectangle 73"/>
            <p:cNvSpPr>
              <a:spLocks noChangeArrowheads="1"/>
            </p:cNvSpPr>
            <p:nvPr/>
          </p:nvSpPr>
          <p:spPr bwMode="auto">
            <a:xfrm>
              <a:off x="1335" y="2749"/>
              <a:ext cx="48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17.48pm</a:t>
              </a:r>
              <a:endParaRPr lang="en-US" smtClean="0">
                <a:solidFill>
                  <a:srgbClr val="002060"/>
                </a:solidFill>
                <a:latin typeface="Arial" pitchFamily="34" charset="0"/>
                <a:cs typeface="Arial" pitchFamily="34" charset="0"/>
              </a:endParaRPr>
            </a:p>
          </p:txBody>
        </p:sp>
        <p:sp>
          <p:nvSpPr>
            <p:cNvPr id="24618" name="Rectangle 74"/>
            <p:cNvSpPr>
              <a:spLocks noChangeArrowheads="1"/>
            </p:cNvSpPr>
            <p:nvPr/>
          </p:nvSpPr>
          <p:spPr bwMode="auto">
            <a:xfrm>
              <a:off x="1748" y="2721"/>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19" name="Rectangle 75"/>
            <p:cNvSpPr>
              <a:spLocks noChangeArrowheads="1"/>
            </p:cNvSpPr>
            <p:nvPr/>
          </p:nvSpPr>
          <p:spPr bwMode="auto">
            <a:xfrm>
              <a:off x="1794" y="2749"/>
              <a:ext cx="30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Meru</a:t>
              </a:r>
              <a:endParaRPr lang="en-US" smtClean="0">
                <a:solidFill>
                  <a:srgbClr val="002060"/>
                </a:solidFill>
                <a:latin typeface="Arial" pitchFamily="34" charset="0"/>
                <a:cs typeface="Arial" pitchFamily="34" charset="0"/>
              </a:endParaRPr>
            </a:p>
          </p:txBody>
        </p:sp>
        <p:sp>
          <p:nvSpPr>
            <p:cNvPr id="24620" name="Rectangle 76"/>
            <p:cNvSpPr>
              <a:spLocks noChangeArrowheads="1"/>
            </p:cNvSpPr>
            <p:nvPr/>
          </p:nvSpPr>
          <p:spPr bwMode="auto">
            <a:xfrm>
              <a:off x="2036" y="2721"/>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21" name="Rectangle 77"/>
            <p:cNvSpPr>
              <a:spLocks noChangeArrowheads="1"/>
            </p:cNvSpPr>
            <p:nvPr/>
          </p:nvSpPr>
          <p:spPr bwMode="auto">
            <a:xfrm>
              <a:off x="2875" y="2749"/>
              <a:ext cx="1114"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300" smtClean="0">
                  <a:solidFill>
                    <a:srgbClr val="000000"/>
                  </a:solidFill>
                  <a:latin typeface="Arial" pitchFamily="34" charset="0"/>
                  <a:cs typeface="Arial" pitchFamily="34" charset="0"/>
                </a:rPr>
                <a:t>Purchase basic items</a:t>
              </a:r>
              <a:endParaRPr lang="en-US" smtClean="0">
                <a:solidFill>
                  <a:srgbClr val="002060"/>
                </a:solidFill>
                <a:latin typeface="Arial" pitchFamily="34" charset="0"/>
                <a:cs typeface="Arial" pitchFamily="34" charset="0"/>
              </a:endParaRPr>
            </a:p>
          </p:txBody>
        </p:sp>
        <p:sp>
          <p:nvSpPr>
            <p:cNvPr id="24622" name="Rectangle 78"/>
            <p:cNvSpPr>
              <a:spLocks noChangeArrowheads="1"/>
            </p:cNvSpPr>
            <p:nvPr/>
          </p:nvSpPr>
          <p:spPr bwMode="auto">
            <a:xfrm>
              <a:off x="3882" y="2721"/>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23" name="Rectangle 79"/>
            <p:cNvSpPr>
              <a:spLocks noChangeArrowheads="1"/>
            </p:cNvSpPr>
            <p:nvPr/>
          </p:nvSpPr>
          <p:spPr bwMode="auto">
            <a:xfrm>
              <a:off x="1958" y="452"/>
              <a:ext cx="212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900" smtClean="0">
                  <a:solidFill>
                    <a:srgbClr val="000000"/>
                  </a:solidFill>
                  <a:latin typeface="Arial" pitchFamily="34" charset="0"/>
                  <a:cs typeface="Arial" pitchFamily="34" charset="0"/>
                </a:rPr>
                <a:t>TOP GLOVE SDN BHD (F2/9)</a:t>
              </a:r>
              <a:endParaRPr lang="en-US" smtClean="0">
                <a:solidFill>
                  <a:srgbClr val="002060"/>
                </a:solidFill>
                <a:latin typeface="Arial" pitchFamily="34" charset="0"/>
                <a:cs typeface="Arial" pitchFamily="34" charset="0"/>
              </a:endParaRPr>
            </a:p>
          </p:txBody>
        </p:sp>
        <p:sp>
          <p:nvSpPr>
            <p:cNvPr id="24624" name="Rectangle 80"/>
            <p:cNvSpPr>
              <a:spLocks noChangeArrowheads="1"/>
            </p:cNvSpPr>
            <p:nvPr/>
          </p:nvSpPr>
          <p:spPr bwMode="auto">
            <a:xfrm>
              <a:off x="4023" y="464"/>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25" name="Rectangle 81"/>
            <p:cNvSpPr>
              <a:spLocks noChangeArrowheads="1"/>
            </p:cNvSpPr>
            <p:nvPr/>
          </p:nvSpPr>
          <p:spPr bwMode="auto">
            <a:xfrm>
              <a:off x="2494" y="735"/>
              <a:ext cx="105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100" b="1" smtClean="0">
                  <a:solidFill>
                    <a:srgbClr val="000000"/>
                  </a:solidFill>
                  <a:latin typeface="Arial" pitchFamily="34" charset="0"/>
                  <a:cs typeface="Arial" pitchFamily="34" charset="0"/>
                </a:rPr>
                <a:t>GATE PASS</a:t>
              </a:r>
              <a:endParaRPr lang="en-US" smtClean="0">
                <a:solidFill>
                  <a:srgbClr val="002060"/>
                </a:solidFill>
                <a:latin typeface="Arial" pitchFamily="34" charset="0"/>
                <a:cs typeface="Arial" pitchFamily="34" charset="0"/>
              </a:endParaRPr>
            </a:p>
          </p:txBody>
        </p:sp>
        <p:sp>
          <p:nvSpPr>
            <p:cNvPr id="24626" name="Rectangle 82"/>
            <p:cNvSpPr>
              <a:spLocks noChangeArrowheads="1"/>
            </p:cNvSpPr>
            <p:nvPr/>
          </p:nvSpPr>
          <p:spPr bwMode="auto">
            <a:xfrm>
              <a:off x="3446" y="763"/>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27" name="Rectangle 83"/>
            <p:cNvSpPr>
              <a:spLocks noChangeArrowheads="1"/>
            </p:cNvSpPr>
            <p:nvPr/>
          </p:nvSpPr>
          <p:spPr bwMode="auto">
            <a:xfrm>
              <a:off x="1141" y="1686"/>
              <a:ext cx="36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latin typeface="Arial" pitchFamily="34" charset="0"/>
                  <a:cs typeface="Arial" pitchFamily="34" charset="0"/>
                </a:rPr>
                <a:t>Time</a:t>
              </a:r>
              <a:endParaRPr lang="en-US" smtClean="0">
                <a:solidFill>
                  <a:srgbClr val="002060"/>
                </a:solidFill>
                <a:latin typeface="Arial" pitchFamily="34" charset="0"/>
                <a:cs typeface="Arial" pitchFamily="34" charset="0"/>
              </a:endParaRPr>
            </a:p>
          </p:txBody>
        </p:sp>
        <p:sp>
          <p:nvSpPr>
            <p:cNvPr id="24628" name="Rectangle 84"/>
            <p:cNvSpPr>
              <a:spLocks noChangeArrowheads="1"/>
            </p:cNvSpPr>
            <p:nvPr/>
          </p:nvSpPr>
          <p:spPr bwMode="auto">
            <a:xfrm>
              <a:off x="1429" y="1679"/>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29" name="Rectangle 85"/>
            <p:cNvSpPr>
              <a:spLocks noChangeArrowheads="1"/>
            </p:cNvSpPr>
            <p:nvPr/>
          </p:nvSpPr>
          <p:spPr bwMode="auto">
            <a:xfrm>
              <a:off x="364" y="1835"/>
              <a:ext cx="34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latin typeface="Arial" pitchFamily="34" charset="0"/>
                  <a:cs typeface="Arial" pitchFamily="34" charset="0"/>
                </a:rPr>
                <a:t>Date</a:t>
              </a:r>
              <a:endParaRPr lang="en-US" smtClean="0">
                <a:solidFill>
                  <a:srgbClr val="002060"/>
                </a:solidFill>
                <a:latin typeface="Arial" pitchFamily="34" charset="0"/>
                <a:cs typeface="Arial" pitchFamily="34" charset="0"/>
              </a:endParaRPr>
            </a:p>
          </p:txBody>
        </p:sp>
        <p:sp>
          <p:nvSpPr>
            <p:cNvPr id="24630" name="Rectangle 86"/>
            <p:cNvSpPr>
              <a:spLocks noChangeArrowheads="1"/>
            </p:cNvSpPr>
            <p:nvPr/>
          </p:nvSpPr>
          <p:spPr bwMode="auto">
            <a:xfrm>
              <a:off x="638" y="1828"/>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31" name="Rectangle 87"/>
            <p:cNvSpPr>
              <a:spLocks noChangeArrowheads="1"/>
            </p:cNvSpPr>
            <p:nvPr/>
          </p:nvSpPr>
          <p:spPr bwMode="auto">
            <a:xfrm>
              <a:off x="2013" y="1835"/>
              <a:ext cx="74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latin typeface="Arial" pitchFamily="34" charset="0"/>
                  <a:cs typeface="Arial" pitchFamily="34" charset="0"/>
                </a:rPr>
                <a:t>Destination</a:t>
              </a:r>
              <a:endParaRPr lang="en-US" smtClean="0">
                <a:solidFill>
                  <a:srgbClr val="002060"/>
                </a:solidFill>
                <a:latin typeface="Arial" pitchFamily="34" charset="0"/>
                <a:cs typeface="Arial" pitchFamily="34" charset="0"/>
              </a:endParaRPr>
            </a:p>
          </p:txBody>
        </p:sp>
        <p:sp>
          <p:nvSpPr>
            <p:cNvPr id="24632" name="Rectangle 88"/>
            <p:cNvSpPr>
              <a:spLocks noChangeArrowheads="1"/>
            </p:cNvSpPr>
            <p:nvPr/>
          </p:nvSpPr>
          <p:spPr bwMode="auto">
            <a:xfrm>
              <a:off x="2661" y="1828"/>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33" name="Rectangle 89"/>
            <p:cNvSpPr>
              <a:spLocks noChangeArrowheads="1"/>
            </p:cNvSpPr>
            <p:nvPr/>
          </p:nvSpPr>
          <p:spPr bwMode="auto">
            <a:xfrm>
              <a:off x="3638" y="1835"/>
              <a:ext cx="56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latin typeface="Arial" pitchFamily="34" charset="0"/>
                  <a:cs typeface="Arial" pitchFamily="34" charset="0"/>
                </a:rPr>
                <a:t>Purpose</a:t>
              </a:r>
              <a:endParaRPr lang="en-US" smtClean="0">
                <a:solidFill>
                  <a:srgbClr val="002060"/>
                </a:solidFill>
                <a:latin typeface="Arial" pitchFamily="34" charset="0"/>
                <a:cs typeface="Arial" pitchFamily="34" charset="0"/>
              </a:endParaRPr>
            </a:p>
          </p:txBody>
        </p:sp>
        <p:sp>
          <p:nvSpPr>
            <p:cNvPr id="24634" name="Rectangle 90"/>
            <p:cNvSpPr>
              <a:spLocks noChangeArrowheads="1"/>
            </p:cNvSpPr>
            <p:nvPr/>
          </p:nvSpPr>
          <p:spPr bwMode="auto">
            <a:xfrm>
              <a:off x="4119" y="1828"/>
              <a:ext cx="1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1600" smtClean="0">
                  <a:solidFill>
                    <a:srgbClr val="000000"/>
                  </a:solidFill>
                  <a:cs typeface="Arial" pitchFamily="34" charset="0"/>
                </a:rPr>
                <a:t> </a:t>
              </a:r>
              <a:endParaRPr lang="en-US" smtClean="0">
                <a:solidFill>
                  <a:srgbClr val="002060"/>
                </a:solidFill>
                <a:latin typeface="Arial" pitchFamily="34" charset="0"/>
                <a:cs typeface="Arial" pitchFamily="34" charset="0"/>
              </a:endParaRPr>
            </a:p>
          </p:txBody>
        </p:sp>
        <p:sp>
          <p:nvSpPr>
            <p:cNvPr id="24635" name="Line 91"/>
            <p:cNvSpPr>
              <a:spLocks noChangeShapeType="1"/>
            </p:cNvSpPr>
            <p:nvPr/>
          </p:nvSpPr>
          <p:spPr bwMode="auto">
            <a:xfrm>
              <a:off x="775" y="127"/>
              <a:ext cx="0" cy="8"/>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36" name="Rectangle 92"/>
            <p:cNvSpPr>
              <a:spLocks noChangeArrowheads="1"/>
            </p:cNvSpPr>
            <p:nvPr/>
          </p:nvSpPr>
          <p:spPr bwMode="auto">
            <a:xfrm>
              <a:off x="775" y="127"/>
              <a:ext cx="8"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37" name="Line 93"/>
            <p:cNvSpPr>
              <a:spLocks noChangeShapeType="1"/>
            </p:cNvSpPr>
            <p:nvPr/>
          </p:nvSpPr>
          <p:spPr bwMode="auto">
            <a:xfrm>
              <a:off x="1273" y="127"/>
              <a:ext cx="0" cy="8"/>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38" name="Rectangle 94"/>
            <p:cNvSpPr>
              <a:spLocks noChangeArrowheads="1"/>
            </p:cNvSpPr>
            <p:nvPr/>
          </p:nvSpPr>
          <p:spPr bwMode="auto">
            <a:xfrm>
              <a:off x="1273" y="127"/>
              <a:ext cx="8"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39" name="Line 95"/>
            <p:cNvSpPr>
              <a:spLocks noChangeShapeType="1"/>
            </p:cNvSpPr>
            <p:nvPr/>
          </p:nvSpPr>
          <p:spPr bwMode="auto">
            <a:xfrm>
              <a:off x="1771" y="127"/>
              <a:ext cx="0" cy="8"/>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0" name="Rectangle 96"/>
            <p:cNvSpPr>
              <a:spLocks noChangeArrowheads="1"/>
            </p:cNvSpPr>
            <p:nvPr/>
          </p:nvSpPr>
          <p:spPr bwMode="auto">
            <a:xfrm>
              <a:off x="1771" y="127"/>
              <a:ext cx="8"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1" name="Line 97"/>
            <p:cNvSpPr>
              <a:spLocks noChangeShapeType="1"/>
            </p:cNvSpPr>
            <p:nvPr/>
          </p:nvSpPr>
          <p:spPr bwMode="auto">
            <a:xfrm>
              <a:off x="2852" y="127"/>
              <a:ext cx="0" cy="8"/>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2" name="Rectangle 98"/>
            <p:cNvSpPr>
              <a:spLocks noChangeArrowheads="1"/>
            </p:cNvSpPr>
            <p:nvPr/>
          </p:nvSpPr>
          <p:spPr bwMode="auto">
            <a:xfrm>
              <a:off x="2852" y="127"/>
              <a:ext cx="7"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3" name="Line 99"/>
            <p:cNvSpPr>
              <a:spLocks noChangeShapeType="1"/>
            </p:cNvSpPr>
            <p:nvPr/>
          </p:nvSpPr>
          <p:spPr bwMode="auto">
            <a:xfrm>
              <a:off x="4865" y="127"/>
              <a:ext cx="0" cy="8"/>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4" name="Rectangle 100"/>
            <p:cNvSpPr>
              <a:spLocks noChangeArrowheads="1"/>
            </p:cNvSpPr>
            <p:nvPr/>
          </p:nvSpPr>
          <p:spPr bwMode="auto">
            <a:xfrm>
              <a:off x="4865" y="127"/>
              <a:ext cx="8"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5" name="Line 101"/>
            <p:cNvSpPr>
              <a:spLocks noChangeShapeType="1"/>
            </p:cNvSpPr>
            <p:nvPr/>
          </p:nvSpPr>
          <p:spPr bwMode="auto">
            <a:xfrm>
              <a:off x="775" y="625"/>
              <a:ext cx="0" cy="10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6" name="Rectangle 102"/>
            <p:cNvSpPr>
              <a:spLocks noChangeArrowheads="1"/>
            </p:cNvSpPr>
            <p:nvPr/>
          </p:nvSpPr>
          <p:spPr bwMode="auto">
            <a:xfrm>
              <a:off x="775" y="625"/>
              <a:ext cx="8" cy="10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7" name="Line 103"/>
            <p:cNvSpPr>
              <a:spLocks noChangeShapeType="1"/>
            </p:cNvSpPr>
            <p:nvPr/>
          </p:nvSpPr>
          <p:spPr bwMode="auto">
            <a:xfrm>
              <a:off x="1273" y="625"/>
              <a:ext cx="0" cy="10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8" name="Rectangle 104"/>
            <p:cNvSpPr>
              <a:spLocks noChangeArrowheads="1"/>
            </p:cNvSpPr>
            <p:nvPr/>
          </p:nvSpPr>
          <p:spPr bwMode="auto">
            <a:xfrm>
              <a:off x="1273" y="625"/>
              <a:ext cx="8" cy="10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49" name="Line 105"/>
            <p:cNvSpPr>
              <a:spLocks noChangeShapeType="1"/>
            </p:cNvSpPr>
            <p:nvPr/>
          </p:nvSpPr>
          <p:spPr bwMode="auto">
            <a:xfrm>
              <a:off x="1771" y="625"/>
              <a:ext cx="0" cy="10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0" name="Rectangle 106"/>
            <p:cNvSpPr>
              <a:spLocks noChangeArrowheads="1"/>
            </p:cNvSpPr>
            <p:nvPr/>
          </p:nvSpPr>
          <p:spPr bwMode="auto">
            <a:xfrm>
              <a:off x="1771" y="625"/>
              <a:ext cx="8" cy="10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1" name="Line 107"/>
            <p:cNvSpPr>
              <a:spLocks noChangeShapeType="1"/>
            </p:cNvSpPr>
            <p:nvPr/>
          </p:nvSpPr>
          <p:spPr bwMode="auto">
            <a:xfrm>
              <a:off x="2852" y="625"/>
              <a:ext cx="0" cy="10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2" name="Rectangle 108"/>
            <p:cNvSpPr>
              <a:spLocks noChangeArrowheads="1"/>
            </p:cNvSpPr>
            <p:nvPr/>
          </p:nvSpPr>
          <p:spPr bwMode="auto">
            <a:xfrm>
              <a:off x="2852" y="625"/>
              <a:ext cx="7" cy="10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3" name="Line 109"/>
            <p:cNvSpPr>
              <a:spLocks noChangeShapeType="1"/>
            </p:cNvSpPr>
            <p:nvPr/>
          </p:nvSpPr>
          <p:spPr bwMode="auto">
            <a:xfrm>
              <a:off x="4865" y="625"/>
              <a:ext cx="0" cy="10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4" name="Rectangle 110"/>
            <p:cNvSpPr>
              <a:spLocks noChangeArrowheads="1"/>
            </p:cNvSpPr>
            <p:nvPr/>
          </p:nvSpPr>
          <p:spPr bwMode="auto">
            <a:xfrm>
              <a:off x="4865" y="625"/>
              <a:ext cx="8" cy="10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5" name="Line 111"/>
            <p:cNvSpPr>
              <a:spLocks noChangeShapeType="1"/>
            </p:cNvSpPr>
            <p:nvPr/>
          </p:nvSpPr>
          <p:spPr bwMode="auto">
            <a:xfrm>
              <a:off x="1273" y="928"/>
              <a:ext cx="0" cy="102"/>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6" name="Rectangle 112"/>
            <p:cNvSpPr>
              <a:spLocks noChangeArrowheads="1"/>
            </p:cNvSpPr>
            <p:nvPr/>
          </p:nvSpPr>
          <p:spPr bwMode="auto">
            <a:xfrm>
              <a:off x="1273" y="928"/>
              <a:ext cx="8" cy="102"/>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7" name="Line 113"/>
            <p:cNvSpPr>
              <a:spLocks noChangeShapeType="1"/>
            </p:cNvSpPr>
            <p:nvPr/>
          </p:nvSpPr>
          <p:spPr bwMode="auto">
            <a:xfrm>
              <a:off x="1771" y="928"/>
              <a:ext cx="0" cy="102"/>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8" name="Rectangle 114"/>
            <p:cNvSpPr>
              <a:spLocks noChangeArrowheads="1"/>
            </p:cNvSpPr>
            <p:nvPr/>
          </p:nvSpPr>
          <p:spPr bwMode="auto">
            <a:xfrm>
              <a:off x="1771" y="928"/>
              <a:ext cx="8" cy="102"/>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59" name="Line 115"/>
            <p:cNvSpPr>
              <a:spLocks noChangeShapeType="1"/>
            </p:cNvSpPr>
            <p:nvPr/>
          </p:nvSpPr>
          <p:spPr bwMode="auto">
            <a:xfrm>
              <a:off x="208" y="1668"/>
              <a:ext cx="1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0" name="Rectangle 116"/>
            <p:cNvSpPr>
              <a:spLocks noChangeArrowheads="1"/>
            </p:cNvSpPr>
            <p:nvPr/>
          </p:nvSpPr>
          <p:spPr bwMode="auto">
            <a:xfrm>
              <a:off x="200" y="1668"/>
              <a:ext cx="2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1" name="Line 117"/>
            <p:cNvSpPr>
              <a:spLocks noChangeShapeType="1"/>
            </p:cNvSpPr>
            <p:nvPr/>
          </p:nvSpPr>
          <p:spPr bwMode="auto">
            <a:xfrm>
              <a:off x="215" y="168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2" name="Rectangle 118"/>
            <p:cNvSpPr>
              <a:spLocks noChangeArrowheads="1"/>
            </p:cNvSpPr>
            <p:nvPr/>
          </p:nvSpPr>
          <p:spPr bwMode="auto">
            <a:xfrm>
              <a:off x="215"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3" name="Line 119"/>
            <p:cNvSpPr>
              <a:spLocks noChangeShapeType="1"/>
            </p:cNvSpPr>
            <p:nvPr/>
          </p:nvSpPr>
          <p:spPr bwMode="auto">
            <a:xfrm>
              <a:off x="768" y="1683"/>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4" name="Rectangle 120"/>
            <p:cNvSpPr>
              <a:spLocks noChangeArrowheads="1"/>
            </p:cNvSpPr>
            <p:nvPr/>
          </p:nvSpPr>
          <p:spPr bwMode="auto">
            <a:xfrm>
              <a:off x="768" y="168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5" name="Line 121"/>
            <p:cNvSpPr>
              <a:spLocks noChangeShapeType="1"/>
            </p:cNvSpPr>
            <p:nvPr/>
          </p:nvSpPr>
          <p:spPr bwMode="auto">
            <a:xfrm>
              <a:off x="223" y="1668"/>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6" name="Rectangle 122"/>
            <p:cNvSpPr>
              <a:spLocks noChangeArrowheads="1"/>
            </p:cNvSpPr>
            <p:nvPr/>
          </p:nvSpPr>
          <p:spPr bwMode="auto">
            <a:xfrm>
              <a:off x="223" y="1668"/>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7" name="Line 123"/>
            <p:cNvSpPr>
              <a:spLocks noChangeShapeType="1"/>
            </p:cNvSpPr>
            <p:nvPr/>
          </p:nvSpPr>
          <p:spPr bwMode="auto">
            <a:xfrm>
              <a:off x="223" y="1683"/>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8" name="Rectangle 124"/>
            <p:cNvSpPr>
              <a:spLocks noChangeArrowheads="1"/>
            </p:cNvSpPr>
            <p:nvPr/>
          </p:nvSpPr>
          <p:spPr bwMode="auto">
            <a:xfrm>
              <a:off x="223" y="1683"/>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69" name="Line 125"/>
            <p:cNvSpPr>
              <a:spLocks noChangeShapeType="1"/>
            </p:cNvSpPr>
            <p:nvPr/>
          </p:nvSpPr>
          <p:spPr bwMode="auto">
            <a:xfrm>
              <a:off x="768" y="1668"/>
              <a:ext cx="23"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0" name="Rectangle 126"/>
            <p:cNvSpPr>
              <a:spLocks noChangeArrowheads="1"/>
            </p:cNvSpPr>
            <p:nvPr/>
          </p:nvSpPr>
          <p:spPr bwMode="auto">
            <a:xfrm>
              <a:off x="768" y="1668"/>
              <a:ext cx="2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1" name="Line 127"/>
            <p:cNvSpPr>
              <a:spLocks noChangeShapeType="1"/>
            </p:cNvSpPr>
            <p:nvPr/>
          </p:nvSpPr>
          <p:spPr bwMode="auto">
            <a:xfrm>
              <a:off x="783" y="168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2" name="Rectangle 128"/>
            <p:cNvSpPr>
              <a:spLocks noChangeArrowheads="1"/>
            </p:cNvSpPr>
            <p:nvPr/>
          </p:nvSpPr>
          <p:spPr bwMode="auto">
            <a:xfrm>
              <a:off x="783"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3" name="Line 129"/>
            <p:cNvSpPr>
              <a:spLocks noChangeShapeType="1"/>
            </p:cNvSpPr>
            <p:nvPr/>
          </p:nvSpPr>
          <p:spPr bwMode="auto">
            <a:xfrm>
              <a:off x="1763" y="168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4" name="Rectangle 130"/>
            <p:cNvSpPr>
              <a:spLocks noChangeArrowheads="1"/>
            </p:cNvSpPr>
            <p:nvPr/>
          </p:nvSpPr>
          <p:spPr bwMode="auto">
            <a:xfrm>
              <a:off x="1763"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5" name="Line 131"/>
            <p:cNvSpPr>
              <a:spLocks noChangeShapeType="1"/>
            </p:cNvSpPr>
            <p:nvPr/>
          </p:nvSpPr>
          <p:spPr bwMode="auto">
            <a:xfrm>
              <a:off x="791" y="1668"/>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6" name="Rectangle 132"/>
            <p:cNvSpPr>
              <a:spLocks noChangeArrowheads="1"/>
            </p:cNvSpPr>
            <p:nvPr/>
          </p:nvSpPr>
          <p:spPr bwMode="auto">
            <a:xfrm>
              <a:off x="791" y="1668"/>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7" name="Line 133"/>
            <p:cNvSpPr>
              <a:spLocks noChangeShapeType="1"/>
            </p:cNvSpPr>
            <p:nvPr/>
          </p:nvSpPr>
          <p:spPr bwMode="auto">
            <a:xfrm>
              <a:off x="791" y="1683"/>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8" name="Rectangle 134"/>
            <p:cNvSpPr>
              <a:spLocks noChangeArrowheads="1"/>
            </p:cNvSpPr>
            <p:nvPr/>
          </p:nvSpPr>
          <p:spPr bwMode="auto">
            <a:xfrm>
              <a:off x="791" y="1683"/>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79" name="Line 135"/>
            <p:cNvSpPr>
              <a:spLocks noChangeShapeType="1"/>
            </p:cNvSpPr>
            <p:nvPr/>
          </p:nvSpPr>
          <p:spPr bwMode="auto">
            <a:xfrm>
              <a:off x="1763" y="1668"/>
              <a:ext cx="23"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0" name="Rectangle 136"/>
            <p:cNvSpPr>
              <a:spLocks noChangeArrowheads="1"/>
            </p:cNvSpPr>
            <p:nvPr/>
          </p:nvSpPr>
          <p:spPr bwMode="auto">
            <a:xfrm>
              <a:off x="1763" y="1668"/>
              <a:ext cx="2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1" name="Line 137"/>
            <p:cNvSpPr>
              <a:spLocks noChangeShapeType="1"/>
            </p:cNvSpPr>
            <p:nvPr/>
          </p:nvSpPr>
          <p:spPr bwMode="auto">
            <a:xfrm>
              <a:off x="1779" y="1683"/>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2" name="Rectangle 138"/>
            <p:cNvSpPr>
              <a:spLocks noChangeArrowheads="1"/>
            </p:cNvSpPr>
            <p:nvPr/>
          </p:nvSpPr>
          <p:spPr bwMode="auto">
            <a:xfrm>
              <a:off x="1779" y="168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3" name="Line 139"/>
            <p:cNvSpPr>
              <a:spLocks noChangeShapeType="1"/>
            </p:cNvSpPr>
            <p:nvPr/>
          </p:nvSpPr>
          <p:spPr bwMode="auto">
            <a:xfrm>
              <a:off x="2844" y="168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4" name="Rectangle 140"/>
            <p:cNvSpPr>
              <a:spLocks noChangeArrowheads="1"/>
            </p:cNvSpPr>
            <p:nvPr/>
          </p:nvSpPr>
          <p:spPr bwMode="auto">
            <a:xfrm>
              <a:off x="2844"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5" name="Line 141"/>
            <p:cNvSpPr>
              <a:spLocks noChangeShapeType="1"/>
            </p:cNvSpPr>
            <p:nvPr/>
          </p:nvSpPr>
          <p:spPr bwMode="auto">
            <a:xfrm>
              <a:off x="1786" y="1668"/>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6" name="Rectangle 142"/>
            <p:cNvSpPr>
              <a:spLocks noChangeArrowheads="1"/>
            </p:cNvSpPr>
            <p:nvPr/>
          </p:nvSpPr>
          <p:spPr bwMode="auto">
            <a:xfrm>
              <a:off x="1786" y="1668"/>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7" name="Line 143"/>
            <p:cNvSpPr>
              <a:spLocks noChangeShapeType="1"/>
            </p:cNvSpPr>
            <p:nvPr/>
          </p:nvSpPr>
          <p:spPr bwMode="auto">
            <a:xfrm>
              <a:off x="1786" y="1683"/>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8" name="Rectangle 144"/>
            <p:cNvSpPr>
              <a:spLocks noChangeArrowheads="1"/>
            </p:cNvSpPr>
            <p:nvPr/>
          </p:nvSpPr>
          <p:spPr bwMode="auto">
            <a:xfrm>
              <a:off x="1786" y="1683"/>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89" name="Line 145"/>
            <p:cNvSpPr>
              <a:spLocks noChangeShapeType="1"/>
            </p:cNvSpPr>
            <p:nvPr/>
          </p:nvSpPr>
          <p:spPr bwMode="auto">
            <a:xfrm>
              <a:off x="2844" y="1668"/>
              <a:ext cx="23"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0" name="Rectangle 146"/>
            <p:cNvSpPr>
              <a:spLocks noChangeArrowheads="1"/>
            </p:cNvSpPr>
            <p:nvPr/>
          </p:nvSpPr>
          <p:spPr bwMode="auto">
            <a:xfrm>
              <a:off x="2844" y="1668"/>
              <a:ext cx="2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1" name="Line 147"/>
            <p:cNvSpPr>
              <a:spLocks noChangeShapeType="1"/>
            </p:cNvSpPr>
            <p:nvPr/>
          </p:nvSpPr>
          <p:spPr bwMode="auto">
            <a:xfrm>
              <a:off x="2859" y="168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2" name="Rectangle 148"/>
            <p:cNvSpPr>
              <a:spLocks noChangeArrowheads="1"/>
            </p:cNvSpPr>
            <p:nvPr/>
          </p:nvSpPr>
          <p:spPr bwMode="auto">
            <a:xfrm>
              <a:off x="2859"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3" name="Line 149"/>
            <p:cNvSpPr>
              <a:spLocks noChangeShapeType="1"/>
            </p:cNvSpPr>
            <p:nvPr/>
          </p:nvSpPr>
          <p:spPr bwMode="auto">
            <a:xfrm>
              <a:off x="4858" y="1683"/>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4" name="Rectangle 150"/>
            <p:cNvSpPr>
              <a:spLocks noChangeArrowheads="1"/>
            </p:cNvSpPr>
            <p:nvPr/>
          </p:nvSpPr>
          <p:spPr bwMode="auto">
            <a:xfrm>
              <a:off x="4858" y="168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5" name="Line 151"/>
            <p:cNvSpPr>
              <a:spLocks noChangeShapeType="1"/>
            </p:cNvSpPr>
            <p:nvPr/>
          </p:nvSpPr>
          <p:spPr bwMode="auto">
            <a:xfrm>
              <a:off x="2867" y="1668"/>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6" name="Rectangle 152"/>
            <p:cNvSpPr>
              <a:spLocks noChangeArrowheads="1"/>
            </p:cNvSpPr>
            <p:nvPr/>
          </p:nvSpPr>
          <p:spPr bwMode="auto">
            <a:xfrm>
              <a:off x="2867" y="1668"/>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7" name="Line 153"/>
            <p:cNvSpPr>
              <a:spLocks noChangeShapeType="1"/>
            </p:cNvSpPr>
            <p:nvPr/>
          </p:nvSpPr>
          <p:spPr bwMode="auto">
            <a:xfrm>
              <a:off x="2867" y="1683"/>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8" name="Rectangle 154"/>
            <p:cNvSpPr>
              <a:spLocks noChangeArrowheads="1"/>
            </p:cNvSpPr>
            <p:nvPr/>
          </p:nvSpPr>
          <p:spPr bwMode="auto">
            <a:xfrm>
              <a:off x="2867" y="1683"/>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699" name="Line 155"/>
            <p:cNvSpPr>
              <a:spLocks noChangeShapeType="1"/>
            </p:cNvSpPr>
            <p:nvPr/>
          </p:nvSpPr>
          <p:spPr bwMode="auto">
            <a:xfrm>
              <a:off x="4858" y="1668"/>
              <a:ext cx="23"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0" name="Rectangle 156"/>
            <p:cNvSpPr>
              <a:spLocks noChangeArrowheads="1"/>
            </p:cNvSpPr>
            <p:nvPr/>
          </p:nvSpPr>
          <p:spPr bwMode="auto">
            <a:xfrm>
              <a:off x="4858" y="1668"/>
              <a:ext cx="2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1" name="Line 157"/>
            <p:cNvSpPr>
              <a:spLocks noChangeShapeType="1"/>
            </p:cNvSpPr>
            <p:nvPr/>
          </p:nvSpPr>
          <p:spPr bwMode="auto">
            <a:xfrm>
              <a:off x="4873" y="168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2" name="Rectangle 158"/>
            <p:cNvSpPr>
              <a:spLocks noChangeArrowheads="1"/>
            </p:cNvSpPr>
            <p:nvPr/>
          </p:nvSpPr>
          <p:spPr bwMode="auto">
            <a:xfrm>
              <a:off x="4873"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3" name="Line 159"/>
            <p:cNvSpPr>
              <a:spLocks noChangeShapeType="1"/>
            </p:cNvSpPr>
            <p:nvPr/>
          </p:nvSpPr>
          <p:spPr bwMode="auto">
            <a:xfrm>
              <a:off x="208" y="127"/>
              <a:ext cx="0" cy="154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4" name="Rectangle 160"/>
            <p:cNvSpPr>
              <a:spLocks noChangeArrowheads="1"/>
            </p:cNvSpPr>
            <p:nvPr/>
          </p:nvSpPr>
          <p:spPr bwMode="auto">
            <a:xfrm>
              <a:off x="208" y="127"/>
              <a:ext cx="7" cy="154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5" name="Line 161"/>
            <p:cNvSpPr>
              <a:spLocks noChangeShapeType="1"/>
            </p:cNvSpPr>
            <p:nvPr/>
          </p:nvSpPr>
          <p:spPr bwMode="auto">
            <a:xfrm>
              <a:off x="775" y="928"/>
              <a:ext cx="0" cy="740"/>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6" name="Rectangle 162"/>
            <p:cNvSpPr>
              <a:spLocks noChangeArrowheads="1"/>
            </p:cNvSpPr>
            <p:nvPr/>
          </p:nvSpPr>
          <p:spPr bwMode="auto">
            <a:xfrm>
              <a:off x="775" y="928"/>
              <a:ext cx="8" cy="740"/>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7" name="Line 163"/>
            <p:cNvSpPr>
              <a:spLocks noChangeShapeType="1"/>
            </p:cNvSpPr>
            <p:nvPr/>
          </p:nvSpPr>
          <p:spPr bwMode="auto">
            <a:xfrm>
              <a:off x="1273" y="1178"/>
              <a:ext cx="0" cy="490"/>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8" name="Rectangle 164"/>
            <p:cNvSpPr>
              <a:spLocks noChangeArrowheads="1"/>
            </p:cNvSpPr>
            <p:nvPr/>
          </p:nvSpPr>
          <p:spPr bwMode="auto">
            <a:xfrm>
              <a:off x="1273" y="1178"/>
              <a:ext cx="8" cy="490"/>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09" name="Line 165"/>
            <p:cNvSpPr>
              <a:spLocks noChangeShapeType="1"/>
            </p:cNvSpPr>
            <p:nvPr/>
          </p:nvSpPr>
          <p:spPr bwMode="auto">
            <a:xfrm>
              <a:off x="1771" y="1178"/>
              <a:ext cx="0" cy="490"/>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0" name="Rectangle 166"/>
            <p:cNvSpPr>
              <a:spLocks noChangeArrowheads="1"/>
            </p:cNvSpPr>
            <p:nvPr/>
          </p:nvSpPr>
          <p:spPr bwMode="auto">
            <a:xfrm>
              <a:off x="1771" y="1178"/>
              <a:ext cx="8" cy="490"/>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1" name="Line 167"/>
            <p:cNvSpPr>
              <a:spLocks noChangeShapeType="1"/>
            </p:cNvSpPr>
            <p:nvPr/>
          </p:nvSpPr>
          <p:spPr bwMode="auto">
            <a:xfrm>
              <a:off x="2852" y="928"/>
              <a:ext cx="0" cy="740"/>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2" name="Rectangle 168"/>
            <p:cNvSpPr>
              <a:spLocks noChangeArrowheads="1"/>
            </p:cNvSpPr>
            <p:nvPr/>
          </p:nvSpPr>
          <p:spPr bwMode="auto">
            <a:xfrm>
              <a:off x="2852" y="928"/>
              <a:ext cx="7" cy="740"/>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3" name="Line 169"/>
            <p:cNvSpPr>
              <a:spLocks noChangeShapeType="1"/>
            </p:cNvSpPr>
            <p:nvPr/>
          </p:nvSpPr>
          <p:spPr bwMode="auto">
            <a:xfrm>
              <a:off x="4865" y="928"/>
              <a:ext cx="0" cy="740"/>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4" name="Rectangle 170"/>
            <p:cNvSpPr>
              <a:spLocks noChangeArrowheads="1"/>
            </p:cNvSpPr>
            <p:nvPr/>
          </p:nvSpPr>
          <p:spPr bwMode="auto">
            <a:xfrm>
              <a:off x="4865" y="928"/>
              <a:ext cx="8" cy="740"/>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5" name="Line 171"/>
            <p:cNvSpPr>
              <a:spLocks noChangeShapeType="1"/>
            </p:cNvSpPr>
            <p:nvPr/>
          </p:nvSpPr>
          <p:spPr bwMode="auto">
            <a:xfrm>
              <a:off x="791" y="1823"/>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6" name="Rectangle 172"/>
            <p:cNvSpPr>
              <a:spLocks noChangeArrowheads="1"/>
            </p:cNvSpPr>
            <p:nvPr/>
          </p:nvSpPr>
          <p:spPr bwMode="auto">
            <a:xfrm>
              <a:off x="791" y="1823"/>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7" name="Line 173"/>
            <p:cNvSpPr>
              <a:spLocks noChangeShapeType="1"/>
            </p:cNvSpPr>
            <p:nvPr/>
          </p:nvSpPr>
          <p:spPr bwMode="auto">
            <a:xfrm>
              <a:off x="5705" y="127"/>
              <a:ext cx="0" cy="154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8" name="Rectangle 174"/>
            <p:cNvSpPr>
              <a:spLocks noChangeArrowheads="1"/>
            </p:cNvSpPr>
            <p:nvPr/>
          </p:nvSpPr>
          <p:spPr bwMode="auto">
            <a:xfrm>
              <a:off x="5705" y="127"/>
              <a:ext cx="8" cy="154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19" name="Line 175"/>
            <p:cNvSpPr>
              <a:spLocks noChangeShapeType="1"/>
            </p:cNvSpPr>
            <p:nvPr/>
          </p:nvSpPr>
          <p:spPr bwMode="auto">
            <a:xfrm>
              <a:off x="200" y="1668"/>
              <a:ext cx="0" cy="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0" name="Rectangle 176"/>
            <p:cNvSpPr>
              <a:spLocks noChangeArrowheads="1"/>
            </p:cNvSpPr>
            <p:nvPr/>
          </p:nvSpPr>
          <p:spPr bwMode="auto">
            <a:xfrm>
              <a:off x="200" y="1668"/>
              <a:ext cx="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1" name="Line 177"/>
            <p:cNvSpPr>
              <a:spLocks noChangeShapeType="1"/>
            </p:cNvSpPr>
            <p:nvPr/>
          </p:nvSpPr>
          <p:spPr bwMode="auto">
            <a:xfrm>
              <a:off x="215"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2" name="Rectangle 178"/>
            <p:cNvSpPr>
              <a:spLocks noChangeArrowheads="1"/>
            </p:cNvSpPr>
            <p:nvPr/>
          </p:nvSpPr>
          <p:spPr bwMode="auto">
            <a:xfrm>
              <a:off x="215"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3" name="Line 179"/>
            <p:cNvSpPr>
              <a:spLocks noChangeShapeType="1"/>
            </p:cNvSpPr>
            <p:nvPr/>
          </p:nvSpPr>
          <p:spPr bwMode="auto">
            <a:xfrm>
              <a:off x="215"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4" name="Rectangle 180"/>
            <p:cNvSpPr>
              <a:spLocks noChangeArrowheads="1"/>
            </p:cNvSpPr>
            <p:nvPr/>
          </p:nvSpPr>
          <p:spPr bwMode="auto">
            <a:xfrm>
              <a:off x="215"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5" name="Line 181"/>
            <p:cNvSpPr>
              <a:spLocks noChangeShapeType="1"/>
            </p:cNvSpPr>
            <p:nvPr/>
          </p:nvSpPr>
          <p:spPr bwMode="auto">
            <a:xfrm>
              <a:off x="215" y="196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6" name="Rectangle 182"/>
            <p:cNvSpPr>
              <a:spLocks noChangeArrowheads="1"/>
            </p:cNvSpPr>
            <p:nvPr/>
          </p:nvSpPr>
          <p:spPr bwMode="auto">
            <a:xfrm>
              <a:off x="215"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7" name="Line 183"/>
            <p:cNvSpPr>
              <a:spLocks noChangeShapeType="1"/>
            </p:cNvSpPr>
            <p:nvPr/>
          </p:nvSpPr>
          <p:spPr bwMode="auto">
            <a:xfrm>
              <a:off x="215" y="1979"/>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8" name="Rectangle 184"/>
            <p:cNvSpPr>
              <a:spLocks noChangeArrowheads="1"/>
            </p:cNvSpPr>
            <p:nvPr/>
          </p:nvSpPr>
          <p:spPr bwMode="auto">
            <a:xfrm>
              <a:off x="215"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29" name="Line 185"/>
            <p:cNvSpPr>
              <a:spLocks noChangeShapeType="1"/>
            </p:cNvSpPr>
            <p:nvPr/>
          </p:nvSpPr>
          <p:spPr bwMode="auto">
            <a:xfrm>
              <a:off x="768" y="1979"/>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0" name="Rectangle 186"/>
            <p:cNvSpPr>
              <a:spLocks noChangeArrowheads="1"/>
            </p:cNvSpPr>
            <p:nvPr/>
          </p:nvSpPr>
          <p:spPr bwMode="auto">
            <a:xfrm>
              <a:off x="768" y="197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1" name="Line 187"/>
            <p:cNvSpPr>
              <a:spLocks noChangeShapeType="1"/>
            </p:cNvSpPr>
            <p:nvPr/>
          </p:nvSpPr>
          <p:spPr bwMode="auto">
            <a:xfrm>
              <a:off x="768" y="1963"/>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2" name="Rectangle 188"/>
            <p:cNvSpPr>
              <a:spLocks noChangeArrowheads="1"/>
            </p:cNvSpPr>
            <p:nvPr/>
          </p:nvSpPr>
          <p:spPr bwMode="auto">
            <a:xfrm>
              <a:off x="768" y="19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3" name="Line 189"/>
            <p:cNvSpPr>
              <a:spLocks noChangeShapeType="1"/>
            </p:cNvSpPr>
            <p:nvPr/>
          </p:nvSpPr>
          <p:spPr bwMode="auto">
            <a:xfrm>
              <a:off x="768"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4" name="Rectangle 190"/>
            <p:cNvSpPr>
              <a:spLocks noChangeArrowheads="1"/>
            </p:cNvSpPr>
            <p:nvPr/>
          </p:nvSpPr>
          <p:spPr bwMode="auto">
            <a:xfrm>
              <a:off x="768" y="168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5" name="Line 191"/>
            <p:cNvSpPr>
              <a:spLocks noChangeShapeType="1"/>
            </p:cNvSpPr>
            <p:nvPr/>
          </p:nvSpPr>
          <p:spPr bwMode="auto">
            <a:xfrm>
              <a:off x="783"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6" name="Rectangle 192"/>
            <p:cNvSpPr>
              <a:spLocks noChangeArrowheads="1"/>
            </p:cNvSpPr>
            <p:nvPr/>
          </p:nvSpPr>
          <p:spPr bwMode="auto">
            <a:xfrm>
              <a:off x="783"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7" name="Line 193"/>
            <p:cNvSpPr>
              <a:spLocks noChangeShapeType="1"/>
            </p:cNvSpPr>
            <p:nvPr/>
          </p:nvSpPr>
          <p:spPr bwMode="auto">
            <a:xfrm>
              <a:off x="783"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8" name="Rectangle 194"/>
            <p:cNvSpPr>
              <a:spLocks noChangeArrowheads="1"/>
            </p:cNvSpPr>
            <p:nvPr/>
          </p:nvSpPr>
          <p:spPr bwMode="auto">
            <a:xfrm>
              <a:off x="783"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39" name="Line 195"/>
            <p:cNvSpPr>
              <a:spLocks noChangeShapeType="1"/>
            </p:cNvSpPr>
            <p:nvPr/>
          </p:nvSpPr>
          <p:spPr bwMode="auto">
            <a:xfrm>
              <a:off x="768"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0" name="Rectangle 196"/>
            <p:cNvSpPr>
              <a:spLocks noChangeArrowheads="1"/>
            </p:cNvSpPr>
            <p:nvPr/>
          </p:nvSpPr>
          <p:spPr bwMode="auto">
            <a:xfrm>
              <a:off x="768" y="19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1" name="Line 197"/>
            <p:cNvSpPr>
              <a:spLocks noChangeShapeType="1"/>
            </p:cNvSpPr>
            <p:nvPr/>
          </p:nvSpPr>
          <p:spPr bwMode="auto">
            <a:xfrm>
              <a:off x="223" y="1963"/>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2" name="Rectangle 198"/>
            <p:cNvSpPr>
              <a:spLocks noChangeArrowheads="1"/>
            </p:cNvSpPr>
            <p:nvPr/>
          </p:nvSpPr>
          <p:spPr bwMode="auto">
            <a:xfrm>
              <a:off x="223" y="1963"/>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3" name="Line 199"/>
            <p:cNvSpPr>
              <a:spLocks noChangeShapeType="1"/>
            </p:cNvSpPr>
            <p:nvPr/>
          </p:nvSpPr>
          <p:spPr bwMode="auto">
            <a:xfrm>
              <a:off x="223" y="1979"/>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4" name="Rectangle 200"/>
            <p:cNvSpPr>
              <a:spLocks noChangeArrowheads="1"/>
            </p:cNvSpPr>
            <p:nvPr/>
          </p:nvSpPr>
          <p:spPr bwMode="auto">
            <a:xfrm>
              <a:off x="223" y="1979"/>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5" name="Line 201"/>
            <p:cNvSpPr>
              <a:spLocks noChangeShapeType="1"/>
            </p:cNvSpPr>
            <p:nvPr/>
          </p:nvSpPr>
          <p:spPr bwMode="auto">
            <a:xfrm>
              <a:off x="783" y="196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6" name="Rectangle 202"/>
            <p:cNvSpPr>
              <a:spLocks noChangeArrowheads="1"/>
            </p:cNvSpPr>
            <p:nvPr/>
          </p:nvSpPr>
          <p:spPr bwMode="auto">
            <a:xfrm>
              <a:off x="783"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7" name="Line 203"/>
            <p:cNvSpPr>
              <a:spLocks noChangeShapeType="1"/>
            </p:cNvSpPr>
            <p:nvPr/>
          </p:nvSpPr>
          <p:spPr bwMode="auto">
            <a:xfrm>
              <a:off x="783" y="1979"/>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8" name="Rectangle 204"/>
            <p:cNvSpPr>
              <a:spLocks noChangeArrowheads="1"/>
            </p:cNvSpPr>
            <p:nvPr/>
          </p:nvSpPr>
          <p:spPr bwMode="auto">
            <a:xfrm>
              <a:off x="783"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49" name="Line 205"/>
            <p:cNvSpPr>
              <a:spLocks noChangeShapeType="1"/>
            </p:cNvSpPr>
            <p:nvPr/>
          </p:nvSpPr>
          <p:spPr bwMode="auto">
            <a:xfrm>
              <a:off x="1763" y="1979"/>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0" name="Rectangle 206"/>
            <p:cNvSpPr>
              <a:spLocks noChangeArrowheads="1"/>
            </p:cNvSpPr>
            <p:nvPr/>
          </p:nvSpPr>
          <p:spPr bwMode="auto">
            <a:xfrm>
              <a:off x="1763"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1" name="Line 207"/>
            <p:cNvSpPr>
              <a:spLocks noChangeShapeType="1"/>
            </p:cNvSpPr>
            <p:nvPr/>
          </p:nvSpPr>
          <p:spPr bwMode="auto">
            <a:xfrm>
              <a:off x="1763" y="196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2" name="Rectangle 208"/>
            <p:cNvSpPr>
              <a:spLocks noChangeArrowheads="1"/>
            </p:cNvSpPr>
            <p:nvPr/>
          </p:nvSpPr>
          <p:spPr bwMode="auto">
            <a:xfrm>
              <a:off x="1763"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3" name="Line 209"/>
            <p:cNvSpPr>
              <a:spLocks noChangeShapeType="1"/>
            </p:cNvSpPr>
            <p:nvPr/>
          </p:nvSpPr>
          <p:spPr bwMode="auto">
            <a:xfrm>
              <a:off x="1763"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4" name="Rectangle 210"/>
            <p:cNvSpPr>
              <a:spLocks noChangeArrowheads="1"/>
            </p:cNvSpPr>
            <p:nvPr/>
          </p:nvSpPr>
          <p:spPr bwMode="auto">
            <a:xfrm>
              <a:off x="1763"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5" name="Line 211"/>
            <p:cNvSpPr>
              <a:spLocks noChangeShapeType="1"/>
            </p:cNvSpPr>
            <p:nvPr/>
          </p:nvSpPr>
          <p:spPr bwMode="auto">
            <a:xfrm>
              <a:off x="1779"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6" name="Rectangle 212"/>
            <p:cNvSpPr>
              <a:spLocks noChangeArrowheads="1"/>
            </p:cNvSpPr>
            <p:nvPr/>
          </p:nvSpPr>
          <p:spPr bwMode="auto">
            <a:xfrm>
              <a:off x="1779" y="168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7" name="Line 213"/>
            <p:cNvSpPr>
              <a:spLocks noChangeShapeType="1"/>
            </p:cNvSpPr>
            <p:nvPr/>
          </p:nvSpPr>
          <p:spPr bwMode="auto">
            <a:xfrm>
              <a:off x="1779"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8" name="Rectangle 214"/>
            <p:cNvSpPr>
              <a:spLocks noChangeArrowheads="1"/>
            </p:cNvSpPr>
            <p:nvPr/>
          </p:nvSpPr>
          <p:spPr bwMode="auto">
            <a:xfrm>
              <a:off x="1779" y="19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59" name="Line 215"/>
            <p:cNvSpPr>
              <a:spLocks noChangeShapeType="1"/>
            </p:cNvSpPr>
            <p:nvPr/>
          </p:nvSpPr>
          <p:spPr bwMode="auto">
            <a:xfrm>
              <a:off x="1763"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0" name="Rectangle 216"/>
            <p:cNvSpPr>
              <a:spLocks noChangeArrowheads="1"/>
            </p:cNvSpPr>
            <p:nvPr/>
          </p:nvSpPr>
          <p:spPr bwMode="auto">
            <a:xfrm>
              <a:off x="1763"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1" name="Line 217"/>
            <p:cNvSpPr>
              <a:spLocks noChangeShapeType="1"/>
            </p:cNvSpPr>
            <p:nvPr/>
          </p:nvSpPr>
          <p:spPr bwMode="auto">
            <a:xfrm>
              <a:off x="791" y="1963"/>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2" name="Rectangle 218"/>
            <p:cNvSpPr>
              <a:spLocks noChangeArrowheads="1"/>
            </p:cNvSpPr>
            <p:nvPr/>
          </p:nvSpPr>
          <p:spPr bwMode="auto">
            <a:xfrm>
              <a:off x="791" y="1963"/>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3" name="Line 219"/>
            <p:cNvSpPr>
              <a:spLocks noChangeShapeType="1"/>
            </p:cNvSpPr>
            <p:nvPr/>
          </p:nvSpPr>
          <p:spPr bwMode="auto">
            <a:xfrm>
              <a:off x="791" y="1979"/>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4" name="Rectangle 220"/>
            <p:cNvSpPr>
              <a:spLocks noChangeArrowheads="1"/>
            </p:cNvSpPr>
            <p:nvPr/>
          </p:nvSpPr>
          <p:spPr bwMode="auto">
            <a:xfrm>
              <a:off x="791" y="1979"/>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5" name="Line 221"/>
            <p:cNvSpPr>
              <a:spLocks noChangeShapeType="1"/>
            </p:cNvSpPr>
            <p:nvPr/>
          </p:nvSpPr>
          <p:spPr bwMode="auto">
            <a:xfrm>
              <a:off x="1779" y="1963"/>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6" name="Rectangle 222"/>
            <p:cNvSpPr>
              <a:spLocks noChangeArrowheads="1"/>
            </p:cNvSpPr>
            <p:nvPr/>
          </p:nvSpPr>
          <p:spPr bwMode="auto">
            <a:xfrm>
              <a:off x="1779" y="19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7" name="Line 223"/>
            <p:cNvSpPr>
              <a:spLocks noChangeShapeType="1"/>
            </p:cNvSpPr>
            <p:nvPr/>
          </p:nvSpPr>
          <p:spPr bwMode="auto">
            <a:xfrm>
              <a:off x="1779" y="1979"/>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8" name="Rectangle 224"/>
            <p:cNvSpPr>
              <a:spLocks noChangeArrowheads="1"/>
            </p:cNvSpPr>
            <p:nvPr/>
          </p:nvSpPr>
          <p:spPr bwMode="auto">
            <a:xfrm>
              <a:off x="1779" y="197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69" name="Line 225"/>
            <p:cNvSpPr>
              <a:spLocks noChangeShapeType="1"/>
            </p:cNvSpPr>
            <p:nvPr/>
          </p:nvSpPr>
          <p:spPr bwMode="auto">
            <a:xfrm>
              <a:off x="2844" y="1979"/>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0" name="Rectangle 226"/>
            <p:cNvSpPr>
              <a:spLocks noChangeArrowheads="1"/>
            </p:cNvSpPr>
            <p:nvPr/>
          </p:nvSpPr>
          <p:spPr bwMode="auto">
            <a:xfrm>
              <a:off x="2844"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1" name="Line 227"/>
            <p:cNvSpPr>
              <a:spLocks noChangeShapeType="1"/>
            </p:cNvSpPr>
            <p:nvPr/>
          </p:nvSpPr>
          <p:spPr bwMode="auto">
            <a:xfrm>
              <a:off x="2844" y="196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2" name="Rectangle 228"/>
            <p:cNvSpPr>
              <a:spLocks noChangeArrowheads="1"/>
            </p:cNvSpPr>
            <p:nvPr/>
          </p:nvSpPr>
          <p:spPr bwMode="auto">
            <a:xfrm>
              <a:off x="2844"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3" name="Line 229"/>
            <p:cNvSpPr>
              <a:spLocks noChangeShapeType="1"/>
            </p:cNvSpPr>
            <p:nvPr/>
          </p:nvSpPr>
          <p:spPr bwMode="auto">
            <a:xfrm>
              <a:off x="2844"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4" name="Rectangle 230"/>
            <p:cNvSpPr>
              <a:spLocks noChangeArrowheads="1"/>
            </p:cNvSpPr>
            <p:nvPr/>
          </p:nvSpPr>
          <p:spPr bwMode="auto">
            <a:xfrm>
              <a:off x="2844"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5" name="Line 231"/>
            <p:cNvSpPr>
              <a:spLocks noChangeShapeType="1"/>
            </p:cNvSpPr>
            <p:nvPr/>
          </p:nvSpPr>
          <p:spPr bwMode="auto">
            <a:xfrm>
              <a:off x="2859"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6" name="Rectangle 232"/>
            <p:cNvSpPr>
              <a:spLocks noChangeArrowheads="1"/>
            </p:cNvSpPr>
            <p:nvPr/>
          </p:nvSpPr>
          <p:spPr bwMode="auto">
            <a:xfrm>
              <a:off x="2859"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7" name="Line 233"/>
            <p:cNvSpPr>
              <a:spLocks noChangeShapeType="1"/>
            </p:cNvSpPr>
            <p:nvPr/>
          </p:nvSpPr>
          <p:spPr bwMode="auto">
            <a:xfrm>
              <a:off x="2859"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8" name="Rectangle 234"/>
            <p:cNvSpPr>
              <a:spLocks noChangeArrowheads="1"/>
            </p:cNvSpPr>
            <p:nvPr/>
          </p:nvSpPr>
          <p:spPr bwMode="auto">
            <a:xfrm>
              <a:off x="2859"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79" name="Line 235"/>
            <p:cNvSpPr>
              <a:spLocks noChangeShapeType="1"/>
            </p:cNvSpPr>
            <p:nvPr/>
          </p:nvSpPr>
          <p:spPr bwMode="auto">
            <a:xfrm>
              <a:off x="2844"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0" name="Rectangle 236"/>
            <p:cNvSpPr>
              <a:spLocks noChangeArrowheads="1"/>
            </p:cNvSpPr>
            <p:nvPr/>
          </p:nvSpPr>
          <p:spPr bwMode="auto">
            <a:xfrm>
              <a:off x="2844"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1" name="Line 237"/>
            <p:cNvSpPr>
              <a:spLocks noChangeShapeType="1"/>
            </p:cNvSpPr>
            <p:nvPr/>
          </p:nvSpPr>
          <p:spPr bwMode="auto">
            <a:xfrm>
              <a:off x="1786" y="1963"/>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2" name="Rectangle 238"/>
            <p:cNvSpPr>
              <a:spLocks noChangeArrowheads="1"/>
            </p:cNvSpPr>
            <p:nvPr/>
          </p:nvSpPr>
          <p:spPr bwMode="auto">
            <a:xfrm>
              <a:off x="1786" y="1963"/>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3" name="Line 239"/>
            <p:cNvSpPr>
              <a:spLocks noChangeShapeType="1"/>
            </p:cNvSpPr>
            <p:nvPr/>
          </p:nvSpPr>
          <p:spPr bwMode="auto">
            <a:xfrm>
              <a:off x="1786" y="1979"/>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4" name="Rectangle 240"/>
            <p:cNvSpPr>
              <a:spLocks noChangeArrowheads="1"/>
            </p:cNvSpPr>
            <p:nvPr/>
          </p:nvSpPr>
          <p:spPr bwMode="auto">
            <a:xfrm>
              <a:off x="1786" y="1979"/>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5" name="Line 241"/>
            <p:cNvSpPr>
              <a:spLocks noChangeShapeType="1"/>
            </p:cNvSpPr>
            <p:nvPr/>
          </p:nvSpPr>
          <p:spPr bwMode="auto">
            <a:xfrm>
              <a:off x="2859" y="196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6" name="Rectangle 242"/>
            <p:cNvSpPr>
              <a:spLocks noChangeArrowheads="1"/>
            </p:cNvSpPr>
            <p:nvPr/>
          </p:nvSpPr>
          <p:spPr bwMode="auto">
            <a:xfrm>
              <a:off x="2859"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7" name="Line 243"/>
            <p:cNvSpPr>
              <a:spLocks noChangeShapeType="1"/>
            </p:cNvSpPr>
            <p:nvPr/>
          </p:nvSpPr>
          <p:spPr bwMode="auto">
            <a:xfrm>
              <a:off x="2859" y="1979"/>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8" name="Rectangle 244"/>
            <p:cNvSpPr>
              <a:spLocks noChangeArrowheads="1"/>
            </p:cNvSpPr>
            <p:nvPr/>
          </p:nvSpPr>
          <p:spPr bwMode="auto">
            <a:xfrm>
              <a:off x="2859"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89" name="Line 245"/>
            <p:cNvSpPr>
              <a:spLocks noChangeShapeType="1"/>
            </p:cNvSpPr>
            <p:nvPr/>
          </p:nvSpPr>
          <p:spPr bwMode="auto">
            <a:xfrm>
              <a:off x="4858" y="1979"/>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90" name="Rectangle 246"/>
            <p:cNvSpPr>
              <a:spLocks noChangeArrowheads="1"/>
            </p:cNvSpPr>
            <p:nvPr/>
          </p:nvSpPr>
          <p:spPr bwMode="auto">
            <a:xfrm>
              <a:off x="4858" y="197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grpSp>
          <p:nvGrpSpPr>
            <p:cNvPr id="24791" name="Group 447"/>
            <p:cNvGrpSpPr>
              <a:grpSpLocks/>
            </p:cNvGrpSpPr>
            <p:nvPr/>
          </p:nvGrpSpPr>
          <p:grpSpPr bwMode="auto">
            <a:xfrm>
              <a:off x="200" y="127"/>
              <a:ext cx="5521" cy="3891"/>
              <a:chOff x="200" y="127"/>
              <a:chExt cx="5521" cy="3891"/>
            </a:xfrm>
          </p:grpSpPr>
          <p:sp>
            <p:nvSpPr>
              <p:cNvPr id="24816" name="Line 247"/>
              <p:cNvSpPr>
                <a:spLocks noChangeShapeType="1"/>
              </p:cNvSpPr>
              <p:nvPr/>
            </p:nvSpPr>
            <p:spPr bwMode="auto">
              <a:xfrm>
                <a:off x="4858" y="1963"/>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17" name="Rectangle 248"/>
              <p:cNvSpPr>
                <a:spLocks noChangeArrowheads="1"/>
              </p:cNvSpPr>
              <p:nvPr/>
            </p:nvSpPr>
            <p:spPr bwMode="auto">
              <a:xfrm>
                <a:off x="4858" y="19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18" name="Line 249"/>
              <p:cNvSpPr>
                <a:spLocks noChangeShapeType="1"/>
              </p:cNvSpPr>
              <p:nvPr/>
            </p:nvSpPr>
            <p:spPr bwMode="auto">
              <a:xfrm>
                <a:off x="4858"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19" name="Rectangle 250"/>
              <p:cNvSpPr>
                <a:spLocks noChangeArrowheads="1"/>
              </p:cNvSpPr>
              <p:nvPr/>
            </p:nvSpPr>
            <p:spPr bwMode="auto">
              <a:xfrm>
                <a:off x="4858" y="168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0" name="Line 251"/>
              <p:cNvSpPr>
                <a:spLocks noChangeShapeType="1"/>
              </p:cNvSpPr>
              <p:nvPr/>
            </p:nvSpPr>
            <p:spPr bwMode="auto">
              <a:xfrm>
                <a:off x="4873"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1" name="Rectangle 252"/>
              <p:cNvSpPr>
                <a:spLocks noChangeArrowheads="1"/>
              </p:cNvSpPr>
              <p:nvPr/>
            </p:nvSpPr>
            <p:spPr bwMode="auto">
              <a:xfrm>
                <a:off x="4873" y="168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2" name="Line 253"/>
              <p:cNvSpPr>
                <a:spLocks noChangeShapeType="1"/>
              </p:cNvSpPr>
              <p:nvPr/>
            </p:nvSpPr>
            <p:spPr bwMode="auto">
              <a:xfrm>
                <a:off x="4873"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3" name="Rectangle 254"/>
              <p:cNvSpPr>
                <a:spLocks noChangeArrowheads="1"/>
              </p:cNvSpPr>
              <p:nvPr/>
            </p:nvSpPr>
            <p:spPr bwMode="auto">
              <a:xfrm>
                <a:off x="4873"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4" name="Line 255"/>
              <p:cNvSpPr>
                <a:spLocks noChangeShapeType="1"/>
              </p:cNvSpPr>
              <p:nvPr/>
            </p:nvSpPr>
            <p:spPr bwMode="auto">
              <a:xfrm>
                <a:off x="4858"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5" name="Rectangle 256"/>
              <p:cNvSpPr>
                <a:spLocks noChangeArrowheads="1"/>
              </p:cNvSpPr>
              <p:nvPr/>
            </p:nvSpPr>
            <p:spPr bwMode="auto">
              <a:xfrm>
                <a:off x="4858" y="19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6" name="Line 257"/>
              <p:cNvSpPr>
                <a:spLocks noChangeShapeType="1"/>
              </p:cNvSpPr>
              <p:nvPr/>
            </p:nvSpPr>
            <p:spPr bwMode="auto">
              <a:xfrm>
                <a:off x="2867" y="1963"/>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7" name="Rectangle 258"/>
              <p:cNvSpPr>
                <a:spLocks noChangeArrowheads="1"/>
              </p:cNvSpPr>
              <p:nvPr/>
            </p:nvSpPr>
            <p:spPr bwMode="auto">
              <a:xfrm>
                <a:off x="2867" y="1963"/>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8" name="Line 259"/>
              <p:cNvSpPr>
                <a:spLocks noChangeShapeType="1"/>
              </p:cNvSpPr>
              <p:nvPr/>
            </p:nvSpPr>
            <p:spPr bwMode="auto">
              <a:xfrm>
                <a:off x="2867" y="1979"/>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29" name="Rectangle 260"/>
              <p:cNvSpPr>
                <a:spLocks noChangeArrowheads="1"/>
              </p:cNvSpPr>
              <p:nvPr/>
            </p:nvSpPr>
            <p:spPr bwMode="auto">
              <a:xfrm>
                <a:off x="2867" y="1979"/>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0" name="Line 261"/>
              <p:cNvSpPr>
                <a:spLocks noChangeShapeType="1"/>
              </p:cNvSpPr>
              <p:nvPr/>
            </p:nvSpPr>
            <p:spPr bwMode="auto">
              <a:xfrm>
                <a:off x="4873" y="1963"/>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1" name="Rectangle 262"/>
              <p:cNvSpPr>
                <a:spLocks noChangeArrowheads="1"/>
              </p:cNvSpPr>
              <p:nvPr/>
            </p:nvSpPr>
            <p:spPr bwMode="auto">
              <a:xfrm>
                <a:off x="4873" y="1963"/>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2" name="Line 263"/>
              <p:cNvSpPr>
                <a:spLocks noChangeShapeType="1"/>
              </p:cNvSpPr>
              <p:nvPr/>
            </p:nvSpPr>
            <p:spPr bwMode="auto">
              <a:xfrm>
                <a:off x="4873" y="1979"/>
                <a:ext cx="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3" name="Rectangle 264"/>
              <p:cNvSpPr>
                <a:spLocks noChangeArrowheads="1"/>
              </p:cNvSpPr>
              <p:nvPr/>
            </p:nvSpPr>
            <p:spPr bwMode="auto">
              <a:xfrm>
                <a:off x="4873"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4" name="Line 265"/>
              <p:cNvSpPr>
                <a:spLocks noChangeShapeType="1"/>
              </p:cNvSpPr>
              <p:nvPr/>
            </p:nvSpPr>
            <p:spPr bwMode="auto">
              <a:xfrm>
                <a:off x="5698" y="168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5" name="Rectangle 266"/>
              <p:cNvSpPr>
                <a:spLocks noChangeArrowheads="1"/>
              </p:cNvSpPr>
              <p:nvPr/>
            </p:nvSpPr>
            <p:spPr bwMode="auto">
              <a:xfrm>
                <a:off x="5698" y="168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6" name="Line 267"/>
              <p:cNvSpPr>
                <a:spLocks noChangeShapeType="1"/>
              </p:cNvSpPr>
              <p:nvPr/>
            </p:nvSpPr>
            <p:spPr bwMode="auto">
              <a:xfrm>
                <a:off x="5713" y="1668"/>
                <a:ext cx="0" cy="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7" name="Rectangle 268"/>
              <p:cNvSpPr>
                <a:spLocks noChangeArrowheads="1"/>
              </p:cNvSpPr>
              <p:nvPr/>
            </p:nvSpPr>
            <p:spPr bwMode="auto">
              <a:xfrm>
                <a:off x="5713" y="1668"/>
                <a:ext cx="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8" name="Line 269"/>
              <p:cNvSpPr>
                <a:spLocks noChangeShapeType="1"/>
              </p:cNvSpPr>
              <p:nvPr/>
            </p:nvSpPr>
            <p:spPr bwMode="auto">
              <a:xfrm>
                <a:off x="5698" y="1963"/>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39" name="Rectangle 270"/>
              <p:cNvSpPr>
                <a:spLocks noChangeArrowheads="1"/>
              </p:cNvSpPr>
              <p:nvPr/>
            </p:nvSpPr>
            <p:spPr bwMode="auto">
              <a:xfrm>
                <a:off x="5698" y="19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0" name="Line 271"/>
              <p:cNvSpPr>
                <a:spLocks noChangeShapeType="1"/>
              </p:cNvSpPr>
              <p:nvPr/>
            </p:nvSpPr>
            <p:spPr bwMode="auto">
              <a:xfrm>
                <a:off x="200"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1" name="Rectangle 272"/>
              <p:cNvSpPr>
                <a:spLocks noChangeArrowheads="1"/>
              </p:cNvSpPr>
              <p:nvPr/>
            </p:nvSpPr>
            <p:spPr bwMode="auto">
              <a:xfrm>
                <a:off x="200" y="1691"/>
                <a:ext cx="8"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2" name="Line 273"/>
              <p:cNvSpPr>
                <a:spLocks noChangeShapeType="1"/>
              </p:cNvSpPr>
              <p:nvPr/>
            </p:nvSpPr>
            <p:spPr bwMode="auto">
              <a:xfrm>
                <a:off x="215"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3" name="Rectangle 274"/>
              <p:cNvSpPr>
                <a:spLocks noChangeArrowheads="1"/>
              </p:cNvSpPr>
              <p:nvPr/>
            </p:nvSpPr>
            <p:spPr bwMode="auto">
              <a:xfrm>
                <a:off x="215" y="1691"/>
                <a:ext cx="8"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4" name="Line 275"/>
              <p:cNvSpPr>
                <a:spLocks noChangeShapeType="1"/>
              </p:cNvSpPr>
              <p:nvPr/>
            </p:nvSpPr>
            <p:spPr bwMode="auto">
              <a:xfrm>
                <a:off x="768"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5" name="Rectangle 276"/>
              <p:cNvSpPr>
                <a:spLocks noChangeArrowheads="1"/>
              </p:cNvSpPr>
              <p:nvPr/>
            </p:nvSpPr>
            <p:spPr bwMode="auto">
              <a:xfrm>
                <a:off x="768" y="1691"/>
                <a:ext cx="7"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6" name="Line 277"/>
              <p:cNvSpPr>
                <a:spLocks noChangeShapeType="1"/>
              </p:cNvSpPr>
              <p:nvPr/>
            </p:nvSpPr>
            <p:spPr bwMode="auto">
              <a:xfrm>
                <a:off x="783"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7" name="Rectangle 278"/>
              <p:cNvSpPr>
                <a:spLocks noChangeArrowheads="1"/>
              </p:cNvSpPr>
              <p:nvPr/>
            </p:nvSpPr>
            <p:spPr bwMode="auto">
              <a:xfrm>
                <a:off x="783" y="1691"/>
                <a:ext cx="8"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8" name="Line 279"/>
              <p:cNvSpPr>
                <a:spLocks noChangeShapeType="1"/>
              </p:cNvSpPr>
              <p:nvPr/>
            </p:nvSpPr>
            <p:spPr bwMode="auto">
              <a:xfrm>
                <a:off x="223" y="2197"/>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49" name="Rectangle 280"/>
              <p:cNvSpPr>
                <a:spLocks noChangeArrowheads="1"/>
              </p:cNvSpPr>
              <p:nvPr/>
            </p:nvSpPr>
            <p:spPr bwMode="auto">
              <a:xfrm>
                <a:off x="223" y="2197"/>
                <a:ext cx="54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0" name="Line 281"/>
              <p:cNvSpPr>
                <a:spLocks noChangeShapeType="1"/>
              </p:cNvSpPr>
              <p:nvPr/>
            </p:nvSpPr>
            <p:spPr bwMode="auto">
              <a:xfrm>
                <a:off x="1273" y="1831"/>
                <a:ext cx="0" cy="13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1" name="Rectangle 282"/>
              <p:cNvSpPr>
                <a:spLocks noChangeArrowheads="1"/>
              </p:cNvSpPr>
              <p:nvPr/>
            </p:nvSpPr>
            <p:spPr bwMode="auto">
              <a:xfrm>
                <a:off x="1273" y="1831"/>
                <a:ext cx="8"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2" name="Line 283"/>
              <p:cNvSpPr>
                <a:spLocks noChangeShapeType="1"/>
              </p:cNvSpPr>
              <p:nvPr/>
            </p:nvSpPr>
            <p:spPr bwMode="auto">
              <a:xfrm>
                <a:off x="1763"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3" name="Rectangle 284"/>
              <p:cNvSpPr>
                <a:spLocks noChangeArrowheads="1"/>
              </p:cNvSpPr>
              <p:nvPr/>
            </p:nvSpPr>
            <p:spPr bwMode="auto">
              <a:xfrm>
                <a:off x="1763" y="1691"/>
                <a:ext cx="8"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4" name="Line 285"/>
              <p:cNvSpPr>
                <a:spLocks noChangeShapeType="1"/>
              </p:cNvSpPr>
              <p:nvPr/>
            </p:nvSpPr>
            <p:spPr bwMode="auto">
              <a:xfrm>
                <a:off x="1779"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5" name="Rectangle 286"/>
              <p:cNvSpPr>
                <a:spLocks noChangeArrowheads="1"/>
              </p:cNvSpPr>
              <p:nvPr/>
            </p:nvSpPr>
            <p:spPr bwMode="auto">
              <a:xfrm>
                <a:off x="1779" y="1691"/>
                <a:ext cx="7"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6" name="Line 287"/>
              <p:cNvSpPr>
                <a:spLocks noChangeShapeType="1"/>
              </p:cNvSpPr>
              <p:nvPr/>
            </p:nvSpPr>
            <p:spPr bwMode="auto">
              <a:xfrm>
                <a:off x="791" y="2197"/>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7" name="Rectangle 288"/>
              <p:cNvSpPr>
                <a:spLocks noChangeArrowheads="1"/>
              </p:cNvSpPr>
              <p:nvPr/>
            </p:nvSpPr>
            <p:spPr bwMode="auto">
              <a:xfrm>
                <a:off x="791" y="2197"/>
                <a:ext cx="97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8" name="Line 289"/>
              <p:cNvSpPr>
                <a:spLocks noChangeShapeType="1"/>
              </p:cNvSpPr>
              <p:nvPr/>
            </p:nvSpPr>
            <p:spPr bwMode="auto">
              <a:xfrm>
                <a:off x="2844"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59" name="Rectangle 290"/>
              <p:cNvSpPr>
                <a:spLocks noChangeArrowheads="1"/>
              </p:cNvSpPr>
              <p:nvPr/>
            </p:nvSpPr>
            <p:spPr bwMode="auto">
              <a:xfrm>
                <a:off x="2844" y="1691"/>
                <a:ext cx="8"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0" name="Line 291"/>
              <p:cNvSpPr>
                <a:spLocks noChangeShapeType="1"/>
              </p:cNvSpPr>
              <p:nvPr/>
            </p:nvSpPr>
            <p:spPr bwMode="auto">
              <a:xfrm>
                <a:off x="2859"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1" name="Rectangle 292"/>
              <p:cNvSpPr>
                <a:spLocks noChangeArrowheads="1"/>
              </p:cNvSpPr>
              <p:nvPr/>
            </p:nvSpPr>
            <p:spPr bwMode="auto">
              <a:xfrm>
                <a:off x="2859" y="1691"/>
                <a:ext cx="8"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2" name="Line 293"/>
              <p:cNvSpPr>
                <a:spLocks noChangeShapeType="1"/>
              </p:cNvSpPr>
              <p:nvPr/>
            </p:nvSpPr>
            <p:spPr bwMode="auto">
              <a:xfrm>
                <a:off x="1786" y="2197"/>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3" name="Rectangle 294"/>
              <p:cNvSpPr>
                <a:spLocks noChangeArrowheads="1"/>
              </p:cNvSpPr>
              <p:nvPr/>
            </p:nvSpPr>
            <p:spPr bwMode="auto">
              <a:xfrm>
                <a:off x="1786" y="2197"/>
                <a:ext cx="105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4" name="Line 295"/>
              <p:cNvSpPr>
                <a:spLocks noChangeShapeType="1"/>
              </p:cNvSpPr>
              <p:nvPr/>
            </p:nvSpPr>
            <p:spPr bwMode="auto">
              <a:xfrm>
                <a:off x="4858"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5" name="Rectangle 296"/>
              <p:cNvSpPr>
                <a:spLocks noChangeArrowheads="1"/>
              </p:cNvSpPr>
              <p:nvPr/>
            </p:nvSpPr>
            <p:spPr bwMode="auto">
              <a:xfrm>
                <a:off x="4858" y="1691"/>
                <a:ext cx="7"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6" name="Line 297"/>
              <p:cNvSpPr>
                <a:spLocks noChangeShapeType="1"/>
              </p:cNvSpPr>
              <p:nvPr/>
            </p:nvSpPr>
            <p:spPr bwMode="auto">
              <a:xfrm>
                <a:off x="4873"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7" name="Rectangle 298"/>
              <p:cNvSpPr>
                <a:spLocks noChangeArrowheads="1"/>
              </p:cNvSpPr>
              <p:nvPr/>
            </p:nvSpPr>
            <p:spPr bwMode="auto">
              <a:xfrm>
                <a:off x="4873" y="1691"/>
                <a:ext cx="8"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8" name="Line 299"/>
              <p:cNvSpPr>
                <a:spLocks noChangeShapeType="1"/>
              </p:cNvSpPr>
              <p:nvPr/>
            </p:nvSpPr>
            <p:spPr bwMode="auto">
              <a:xfrm>
                <a:off x="2867" y="2197"/>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69" name="Rectangle 300"/>
              <p:cNvSpPr>
                <a:spLocks noChangeArrowheads="1"/>
              </p:cNvSpPr>
              <p:nvPr/>
            </p:nvSpPr>
            <p:spPr bwMode="auto">
              <a:xfrm>
                <a:off x="2867" y="2197"/>
                <a:ext cx="199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0" name="Line 301"/>
              <p:cNvSpPr>
                <a:spLocks noChangeShapeType="1"/>
              </p:cNvSpPr>
              <p:nvPr/>
            </p:nvSpPr>
            <p:spPr bwMode="auto">
              <a:xfrm>
                <a:off x="5698"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1" name="Rectangle 302"/>
              <p:cNvSpPr>
                <a:spLocks noChangeArrowheads="1"/>
              </p:cNvSpPr>
              <p:nvPr/>
            </p:nvSpPr>
            <p:spPr bwMode="auto">
              <a:xfrm>
                <a:off x="5698" y="1691"/>
                <a:ext cx="7"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2" name="Line 303"/>
              <p:cNvSpPr>
                <a:spLocks noChangeShapeType="1"/>
              </p:cNvSpPr>
              <p:nvPr/>
            </p:nvSpPr>
            <p:spPr bwMode="auto">
              <a:xfrm>
                <a:off x="5713" y="1691"/>
                <a:ext cx="0" cy="272"/>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3" name="Rectangle 304"/>
              <p:cNvSpPr>
                <a:spLocks noChangeArrowheads="1"/>
              </p:cNvSpPr>
              <p:nvPr/>
            </p:nvSpPr>
            <p:spPr bwMode="auto">
              <a:xfrm>
                <a:off x="5713" y="1691"/>
                <a:ext cx="8"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4" name="Line 305"/>
              <p:cNvSpPr>
                <a:spLocks noChangeShapeType="1"/>
              </p:cNvSpPr>
              <p:nvPr/>
            </p:nvSpPr>
            <p:spPr bwMode="auto">
              <a:xfrm>
                <a:off x="223" y="2423"/>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5" name="Rectangle 306"/>
              <p:cNvSpPr>
                <a:spLocks noChangeArrowheads="1"/>
              </p:cNvSpPr>
              <p:nvPr/>
            </p:nvSpPr>
            <p:spPr bwMode="auto">
              <a:xfrm>
                <a:off x="223" y="2423"/>
                <a:ext cx="54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6" name="Line 307"/>
              <p:cNvSpPr>
                <a:spLocks noChangeShapeType="1"/>
              </p:cNvSpPr>
              <p:nvPr/>
            </p:nvSpPr>
            <p:spPr bwMode="auto">
              <a:xfrm>
                <a:off x="791" y="2423"/>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7" name="Rectangle 308"/>
              <p:cNvSpPr>
                <a:spLocks noChangeArrowheads="1"/>
              </p:cNvSpPr>
              <p:nvPr/>
            </p:nvSpPr>
            <p:spPr bwMode="auto">
              <a:xfrm>
                <a:off x="791" y="2423"/>
                <a:ext cx="97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8" name="Line 309"/>
              <p:cNvSpPr>
                <a:spLocks noChangeShapeType="1"/>
              </p:cNvSpPr>
              <p:nvPr/>
            </p:nvSpPr>
            <p:spPr bwMode="auto">
              <a:xfrm>
                <a:off x="1786" y="2423"/>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79" name="Rectangle 310"/>
              <p:cNvSpPr>
                <a:spLocks noChangeArrowheads="1"/>
              </p:cNvSpPr>
              <p:nvPr/>
            </p:nvSpPr>
            <p:spPr bwMode="auto">
              <a:xfrm>
                <a:off x="1786" y="2423"/>
                <a:ext cx="105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0" name="Line 311"/>
              <p:cNvSpPr>
                <a:spLocks noChangeShapeType="1"/>
              </p:cNvSpPr>
              <p:nvPr/>
            </p:nvSpPr>
            <p:spPr bwMode="auto">
              <a:xfrm>
                <a:off x="2867" y="2423"/>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1" name="Rectangle 312"/>
              <p:cNvSpPr>
                <a:spLocks noChangeArrowheads="1"/>
              </p:cNvSpPr>
              <p:nvPr/>
            </p:nvSpPr>
            <p:spPr bwMode="auto">
              <a:xfrm>
                <a:off x="2867" y="2423"/>
                <a:ext cx="199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2" name="Line 313"/>
              <p:cNvSpPr>
                <a:spLocks noChangeShapeType="1"/>
              </p:cNvSpPr>
              <p:nvPr/>
            </p:nvSpPr>
            <p:spPr bwMode="auto">
              <a:xfrm>
                <a:off x="223" y="2648"/>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3" name="Rectangle 314"/>
              <p:cNvSpPr>
                <a:spLocks noChangeArrowheads="1"/>
              </p:cNvSpPr>
              <p:nvPr/>
            </p:nvSpPr>
            <p:spPr bwMode="auto">
              <a:xfrm>
                <a:off x="223" y="2648"/>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4" name="Line 315"/>
              <p:cNvSpPr>
                <a:spLocks noChangeShapeType="1"/>
              </p:cNvSpPr>
              <p:nvPr/>
            </p:nvSpPr>
            <p:spPr bwMode="auto">
              <a:xfrm>
                <a:off x="791" y="2648"/>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5" name="Rectangle 316"/>
              <p:cNvSpPr>
                <a:spLocks noChangeArrowheads="1"/>
              </p:cNvSpPr>
              <p:nvPr/>
            </p:nvSpPr>
            <p:spPr bwMode="auto">
              <a:xfrm>
                <a:off x="791" y="2648"/>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6" name="Line 317"/>
              <p:cNvSpPr>
                <a:spLocks noChangeShapeType="1"/>
              </p:cNvSpPr>
              <p:nvPr/>
            </p:nvSpPr>
            <p:spPr bwMode="auto">
              <a:xfrm>
                <a:off x="1786" y="2648"/>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7" name="Rectangle 318"/>
              <p:cNvSpPr>
                <a:spLocks noChangeArrowheads="1"/>
              </p:cNvSpPr>
              <p:nvPr/>
            </p:nvSpPr>
            <p:spPr bwMode="auto">
              <a:xfrm>
                <a:off x="1786" y="2648"/>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8" name="Line 319"/>
              <p:cNvSpPr>
                <a:spLocks noChangeShapeType="1"/>
              </p:cNvSpPr>
              <p:nvPr/>
            </p:nvSpPr>
            <p:spPr bwMode="auto">
              <a:xfrm>
                <a:off x="2867" y="2648"/>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89" name="Rectangle 320"/>
              <p:cNvSpPr>
                <a:spLocks noChangeArrowheads="1"/>
              </p:cNvSpPr>
              <p:nvPr/>
            </p:nvSpPr>
            <p:spPr bwMode="auto">
              <a:xfrm>
                <a:off x="2867" y="2648"/>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0" name="Line 321"/>
              <p:cNvSpPr>
                <a:spLocks noChangeShapeType="1"/>
              </p:cNvSpPr>
              <p:nvPr/>
            </p:nvSpPr>
            <p:spPr bwMode="auto">
              <a:xfrm>
                <a:off x="223" y="2874"/>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1" name="Rectangle 322"/>
              <p:cNvSpPr>
                <a:spLocks noChangeArrowheads="1"/>
              </p:cNvSpPr>
              <p:nvPr/>
            </p:nvSpPr>
            <p:spPr bwMode="auto">
              <a:xfrm>
                <a:off x="223" y="2874"/>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2" name="Line 323"/>
              <p:cNvSpPr>
                <a:spLocks noChangeShapeType="1"/>
              </p:cNvSpPr>
              <p:nvPr/>
            </p:nvSpPr>
            <p:spPr bwMode="auto">
              <a:xfrm>
                <a:off x="791" y="2874"/>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3" name="Rectangle 324"/>
              <p:cNvSpPr>
                <a:spLocks noChangeArrowheads="1"/>
              </p:cNvSpPr>
              <p:nvPr/>
            </p:nvSpPr>
            <p:spPr bwMode="auto">
              <a:xfrm>
                <a:off x="791" y="2874"/>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4" name="Line 325"/>
              <p:cNvSpPr>
                <a:spLocks noChangeShapeType="1"/>
              </p:cNvSpPr>
              <p:nvPr/>
            </p:nvSpPr>
            <p:spPr bwMode="auto">
              <a:xfrm>
                <a:off x="1786" y="2874"/>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5" name="Rectangle 326"/>
              <p:cNvSpPr>
                <a:spLocks noChangeArrowheads="1"/>
              </p:cNvSpPr>
              <p:nvPr/>
            </p:nvSpPr>
            <p:spPr bwMode="auto">
              <a:xfrm>
                <a:off x="1786" y="2874"/>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6" name="Line 327"/>
              <p:cNvSpPr>
                <a:spLocks noChangeShapeType="1"/>
              </p:cNvSpPr>
              <p:nvPr/>
            </p:nvSpPr>
            <p:spPr bwMode="auto">
              <a:xfrm>
                <a:off x="2867" y="2874"/>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7" name="Rectangle 328"/>
              <p:cNvSpPr>
                <a:spLocks noChangeArrowheads="1"/>
              </p:cNvSpPr>
              <p:nvPr/>
            </p:nvSpPr>
            <p:spPr bwMode="auto">
              <a:xfrm>
                <a:off x="2867" y="2874"/>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8" name="Line 329"/>
              <p:cNvSpPr>
                <a:spLocks noChangeShapeType="1"/>
              </p:cNvSpPr>
              <p:nvPr/>
            </p:nvSpPr>
            <p:spPr bwMode="auto">
              <a:xfrm>
                <a:off x="223" y="3099"/>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99" name="Rectangle 330"/>
              <p:cNvSpPr>
                <a:spLocks noChangeArrowheads="1"/>
              </p:cNvSpPr>
              <p:nvPr/>
            </p:nvSpPr>
            <p:spPr bwMode="auto">
              <a:xfrm>
                <a:off x="223" y="3099"/>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0" name="Line 331"/>
              <p:cNvSpPr>
                <a:spLocks noChangeShapeType="1"/>
              </p:cNvSpPr>
              <p:nvPr/>
            </p:nvSpPr>
            <p:spPr bwMode="auto">
              <a:xfrm>
                <a:off x="791" y="3099"/>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1" name="Rectangle 332"/>
              <p:cNvSpPr>
                <a:spLocks noChangeArrowheads="1"/>
              </p:cNvSpPr>
              <p:nvPr/>
            </p:nvSpPr>
            <p:spPr bwMode="auto">
              <a:xfrm>
                <a:off x="791" y="3099"/>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2" name="Line 333"/>
              <p:cNvSpPr>
                <a:spLocks noChangeShapeType="1"/>
              </p:cNvSpPr>
              <p:nvPr/>
            </p:nvSpPr>
            <p:spPr bwMode="auto">
              <a:xfrm>
                <a:off x="1786" y="3099"/>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3" name="Rectangle 334"/>
              <p:cNvSpPr>
                <a:spLocks noChangeArrowheads="1"/>
              </p:cNvSpPr>
              <p:nvPr/>
            </p:nvSpPr>
            <p:spPr bwMode="auto">
              <a:xfrm>
                <a:off x="1786" y="3099"/>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4" name="Line 335"/>
              <p:cNvSpPr>
                <a:spLocks noChangeShapeType="1"/>
              </p:cNvSpPr>
              <p:nvPr/>
            </p:nvSpPr>
            <p:spPr bwMode="auto">
              <a:xfrm>
                <a:off x="2867" y="3099"/>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5" name="Rectangle 336"/>
              <p:cNvSpPr>
                <a:spLocks noChangeArrowheads="1"/>
              </p:cNvSpPr>
              <p:nvPr/>
            </p:nvSpPr>
            <p:spPr bwMode="auto">
              <a:xfrm>
                <a:off x="2867" y="3099"/>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6" name="Line 337"/>
              <p:cNvSpPr>
                <a:spLocks noChangeShapeType="1"/>
              </p:cNvSpPr>
              <p:nvPr/>
            </p:nvSpPr>
            <p:spPr bwMode="auto">
              <a:xfrm>
                <a:off x="223" y="3325"/>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7" name="Rectangle 338"/>
              <p:cNvSpPr>
                <a:spLocks noChangeArrowheads="1"/>
              </p:cNvSpPr>
              <p:nvPr/>
            </p:nvSpPr>
            <p:spPr bwMode="auto">
              <a:xfrm>
                <a:off x="223" y="3325"/>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8" name="Line 339"/>
              <p:cNvSpPr>
                <a:spLocks noChangeShapeType="1"/>
              </p:cNvSpPr>
              <p:nvPr/>
            </p:nvSpPr>
            <p:spPr bwMode="auto">
              <a:xfrm>
                <a:off x="791" y="3325"/>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09" name="Rectangle 340"/>
              <p:cNvSpPr>
                <a:spLocks noChangeArrowheads="1"/>
              </p:cNvSpPr>
              <p:nvPr/>
            </p:nvSpPr>
            <p:spPr bwMode="auto">
              <a:xfrm>
                <a:off x="791" y="3325"/>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0" name="Line 341"/>
              <p:cNvSpPr>
                <a:spLocks noChangeShapeType="1"/>
              </p:cNvSpPr>
              <p:nvPr/>
            </p:nvSpPr>
            <p:spPr bwMode="auto">
              <a:xfrm>
                <a:off x="1786" y="3325"/>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1" name="Rectangle 342"/>
              <p:cNvSpPr>
                <a:spLocks noChangeArrowheads="1"/>
              </p:cNvSpPr>
              <p:nvPr/>
            </p:nvSpPr>
            <p:spPr bwMode="auto">
              <a:xfrm>
                <a:off x="1786" y="3325"/>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2" name="Line 343"/>
              <p:cNvSpPr>
                <a:spLocks noChangeShapeType="1"/>
              </p:cNvSpPr>
              <p:nvPr/>
            </p:nvSpPr>
            <p:spPr bwMode="auto">
              <a:xfrm>
                <a:off x="2867" y="3325"/>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3" name="Rectangle 344"/>
              <p:cNvSpPr>
                <a:spLocks noChangeArrowheads="1"/>
              </p:cNvSpPr>
              <p:nvPr/>
            </p:nvSpPr>
            <p:spPr bwMode="auto">
              <a:xfrm>
                <a:off x="2867" y="3325"/>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4" name="Line 345"/>
              <p:cNvSpPr>
                <a:spLocks noChangeShapeType="1"/>
              </p:cNvSpPr>
              <p:nvPr/>
            </p:nvSpPr>
            <p:spPr bwMode="auto">
              <a:xfrm>
                <a:off x="223" y="3551"/>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5" name="Rectangle 346"/>
              <p:cNvSpPr>
                <a:spLocks noChangeArrowheads="1"/>
              </p:cNvSpPr>
              <p:nvPr/>
            </p:nvSpPr>
            <p:spPr bwMode="auto">
              <a:xfrm>
                <a:off x="223" y="3551"/>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6" name="Line 347"/>
              <p:cNvSpPr>
                <a:spLocks noChangeShapeType="1"/>
              </p:cNvSpPr>
              <p:nvPr/>
            </p:nvSpPr>
            <p:spPr bwMode="auto">
              <a:xfrm>
                <a:off x="791" y="3551"/>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7" name="Rectangle 348"/>
              <p:cNvSpPr>
                <a:spLocks noChangeArrowheads="1"/>
              </p:cNvSpPr>
              <p:nvPr/>
            </p:nvSpPr>
            <p:spPr bwMode="auto">
              <a:xfrm>
                <a:off x="791" y="3551"/>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8" name="Line 349"/>
              <p:cNvSpPr>
                <a:spLocks noChangeShapeType="1"/>
              </p:cNvSpPr>
              <p:nvPr/>
            </p:nvSpPr>
            <p:spPr bwMode="auto">
              <a:xfrm>
                <a:off x="1786" y="3551"/>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19" name="Rectangle 350"/>
              <p:cNvSpPr>
                <a:spLocks noChangeArrowheads="1"/>
              </p:cNvSpPr>
              <p:nvPr/>
            </p:nvSpPr>
            <p:spPr bwMode="auto">
              <a:xfrm>
                <a:off x="1786" y="3551"/>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0" name="Line 351"/>
              <p:cNvSpPr>
                <a:spLocks noChangeShapeType="1"/>
              </p:cNvSpPr>
              <p:nvPr/>
            </p:nvSpPr>
            <p:spPr bwMode="auto">
              <a:xfrm>
                <a:off x="2867" y="3551"/>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1" name="Rectangle 352"/>
              <p:cNvSpPr>
                <a:spLocks noChangeArrowheads="1"/>
              </p:cNvSpPr>
              <p:nvPr/>
            </p:nvSpPr>
            <p:spPr bwMode="auto">
              <a:xfrm>
                <a:off x="2867" y="3551"/>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2" name="Line 353"/>
              <p:cNvSpPr>
                <a:spLocks noChangeShapeType="1"/>
              </p:cNvSpPr>
              <p:nvPr/>
            </p:nvSpPr>
            <p:spPr bwMode="auto">
              <a:xfrm>
                <a:off x="223" y="3776"/>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3" name="Rectangle 354"/>
              <p:cNvSpPr>
                <a:spLocks noChangeArrowheads="1"/>
              </p:cNvSpPr>
              <p:nvPr/>
            </p:nvSpPr>
            <p:spPr bwMode="auto">
              <a:xfrm>
                <a:off x="223" y="3776"/>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4" name="Line 355"/>
              <p:cNvSpPr>
                <a:spLocks noChangeShapeType="1"/>
              </p:cNvSpPr>
              <p:nvPr/>
            </p:nvSpPr>
            <p:spPr bwMode="auto">
              <a:xfrm>
                <a:off x="791" y="3776"/>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5" name="Rectangle 356"/>
              <p:cNvSpPr>
                <a:spLocks noChangeArrowheads="1"/>
              </p:cNvSpPr>
              <p:nvPr/>
            </p:nvSpPr>
            <p:spPr bwMode="auto">
              <a:xfrm>
                <a:off x="791" y="3776"/>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6" name="Line 357"/>
              <p:cNvSpPr>
                <a:spLocks noChangeShapeType="1"/>
              </p:cNvSpPr>
              <p:nvPr/>
            </p:nvSpPr>
            <p:spPr bwMode="auto">
              <a:xfrm>
                <a:off x="1786" y="3776"/>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7" name="Rectangle 358"/>
              <p:cNvSpPr>
                <a:spLocks noChangeArrowheads="1"/>
              </p:cNvSpPr>
              <p:nvPr/>
            </p:nvSpPr>
            <p:spPr bwMode="auto">
              <a:xfrm>
                <a:off x="1786" y="3776"/>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8" name="Line 359"/>
              <p:cNvSpPr>
                <a:spLocks noChangeShapeType="1"/>
              </p:cNvSpPr>
              <p:nvPr/>
            </p:nvSpPr>
            <p:spPr bwMode="auto">
              <a:xfrm>
                <a:off x="2867" y="3776"/>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29" name="Rectangle 360"/>
              <p:cNvSpPr>
                <a:spLocks noChangeArrowheads="1"/>
              </p:cNvSpPr>
              <p:nvPr/>
            </p:nvSpPr>
            <p:spPr bwMode="auto">
              <a:xfrm>
                <a:off x="2867" y="3776"/>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0" name="Line 361"/>
              <p:cNvSpPr>
                <a:spLocks noChangeShapeType="1"/>
              </p:cNvSpPr>
              <p:nvPr/>
            </p:nvSpPr>
            <p:spPr bwMode="auto">
              <a:xfrm>
                <a:off x="223" y="4002"/>
                <a:ext cx="545"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1" name="Rectangle 362"/>
              <p:cNvSpPr>
                <a:spLocks noChangeArrowheads="1"/>
              </p:cNvSpPr>
              <p:nvPr/>
            </p:nvSpPr>
            <p:spPr bwMode="auto">
              <a:xfrm>
                <a:off x="223" y="4002"/>
                <a:ext cx="54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2" name="Line 363"/>
              <p:cNvSpPr>
                <a:spLocks noChangeShapeType="1"/>
              </p:cNvSpPr>
              <p:nvPr/>
            </p:nvSpPr>
            <p:spPr bwMode="auto">
              <a:xfrm>
                <a:off x="791" y="4002"/>
                <a:ext cx="972"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3" name="Rectangle 364"/>
              <p:cNvSpPr>
                <a:spLocks noChangeArrowheads="1"/>
              </p:cNvSpPr>
              <p:nvPr/>
            </p:nvSpPr>
            <p:spPr bwMode="auto">
              <a:xfrm>
                <a:off x="791" y="4002"/>
                <a:ext cx="97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4" name="Line 365"/>
              <p:cNvSpPr>
                <a:spLocks noChangeShapeType="1"/>
              </p:cNvSpPr>
              <p:nvPr/>
            </p:nvSpPr>
            <p:spPr bwMode="auto">
              <a:xfrm>
                <a:off x="1786" y="4002"/>
                <a:ext cx="1058"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5" name="Rectangle 366"/>
              <p:cNvSpPr>
                <a:spLocks noChangeArrowheads="1"/>
              </p:cNvSpPr>
              <p:nvPr/>
            </p:nvSpPr>
            <p:spPr bwMode="auto">
              <a:xfrm>
                <a:off x="1786" y="4002"/>
                <a:ext cx="105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6" name="Line 367"/>
              <p:cNvSpPr>
                <a:spLocks noChangeShapeType="1"/>
              </p:cNvSpPr>
              <p:nvPr/>
            </p:nvSpPr>
            <p:spPr bwMode="auto">
              <a:xfrm>
                <a:off x="2867" y="4002"/>
                <a:ext cx="1991"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7" name="Rectangle 368"/>
              <p:cNvSpPr>
                <a:spLocks noChangeArrowheads="1"/>
              </p:cNvSpPr>
              <p:nvPr/>
            </p:nvSpPr>
            <p:spPr bwMode="auto">
              <a:xfrm>
                <a:off x="2867" y="4002"/>
                <a:ext cx="1991"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8" name="Line 369"/>
              <p:cNvSpPr>
                <a:spLocks noChangeShapeType="1"/>
              </p:cNvSpPr>
              <p:nvPr/>
            </p:nvSpPr>
            <p:spPr bwMode="auto">
              <a:xfrm>
                <a:off x="200" y="1987"/>
                <a:ext cx="0" cy="2031"/>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39" name="Rectangle 370"/>
              <p:cNvSpPr>
                <a:spLocks noChangeArrowheads="1"/>
              </p:cNvSpPr>
              <p:nvPr/>
            </p:nvSpPr>
            <p:spPr bwMode="auto">
              <a:xfrm>
                <a:off x="200" y="1987"/>
                <a:ext cx="8"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0" name="Line 371"/>
              <p:cNvSpPr>
                <a:spLocks noChangeShapeType="1"/>
              </p:cNvSpPr>
              <p:nvPr/>
            </p:nvSpPr>
            <p:spPr bwMode="auto">
              <a:xfrm>
                <a:off x="215" y="1987"/>
                <a:ext cx="1"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1" name="Rectangle 372"/>
              <p:cNvSpPr>
                <a:spLocks noChangeArrowheads="1"/>
              </p:cNvSpPr>
              <p:nvPr/>
            </p:nvSpPr>
            <p:spPr bwMode="auto">
              <a:xfrm>
                <a:off x="215" y="1987"/>
                <a:ext cx="8"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2" name="Line 373"/>
              <p:cNvSpPr>
                <a:spLocks noChangeShapeType="1"/>
              </p:cNvSpPr>
              <p:nvPr/>
            </p:nvSpPr>
            <p:spPr bwMode="auto">
              <a:xfrm>
                <a:off x="768" y="1987"/>
                <a:ext cx="0"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3" name="Rectangle 374"/>
              <p:cNvSpPr>
                <a:spLocks noChangeArrowheads="1"/>
              </p:cNvSpPr>
              <p:nvPr/>
            </p:nvSpPr>
            <p:spPr bwMode="auto">
              <a:xfrm>
                <a:off x="768" y="1987"/>
                <a:ext cx="7"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4" name="Line 375"/>
              <p:cNvSpPr>
                <a:spLocks noChangeShapeType="1"/>
              </p:cNvSpPr>
              <p:nvPr/>
            </p:nvSpPr>
            <p:spPr bwMode="auto">
              <a:xfrm>
                <a:off x="783" y="1987"/>
                <a:ext cx="1"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5" name="Rectangle 376"/>
              <p:cNvSpPr>
                <a:spLocks noChangeArrowheads="1"/>
              </p:cNvSpPr>
              <p:nvPr/>
            </p:nvSpPr>
            <p:spPr bwMode="auto">
              <a:xfrm>
                <a:off x="783" y="1987"/>
                <a:ext cx="8"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6" name="Line 377"/>
              <p:cNvSpPr>
                <a:spLocks noChangeShapeType="1"/>
              </p:cNvSpPr>
              <p:nvPr/>
            </p:nvSpPr>
            <p:spPr bwMode="auto">
              <a:xfrm>
                <a:off x="1273" y="1987"/>
                <a:ext cx="1"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7" name="Rectangle 378"/>
              <p:cNvSpPr>
                <a:spLocks noChangeArrowheads="1"/>
              </p:cNvSpPr>
              <p:nvPr/>
            </p:nvSpPr>
            <p:spPr bwMode="auto">
              <a:xfrm>
                <a:off x="1273" y="1987"/>
                <a:ext cx="8"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8" name="Line 379"/>
              <p:cNvSpPr>
                <a:spLocks noChangeShapeType="1"/>
              </p:cNvSpPr>
              <p:nvPr/>
            </p:nvSpPr>
            <p:spPr bwMode="auto">
              <a:xfrm>
                <a:off x="1763" y="1987"/>
                <a:ext cx="0"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49" name="Rectangle 380"/>
              <p:cNvSpPr>
                <a:spLocks noChangeArrowheads="1"/>
              </p:cNvSpPr>
              <p:nvPr/>
            </p:nvSpPr>
            <p:spPr bwMode="auto">
              <a:xfrm>
                <a:off x="1763" y="1987"/>
                <a:ext cx="8"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0" name="Line 381"/>
              <p:cNvSpPr>
                <a:spLocks noChangeShapeType="1"/>
              </p:cNvSpPr>
              <p:nvPr/>
            </p:nvSpPr>
            <p:spPr bwMode="auto">
              <a:xfrm>
                <a:off x="1779" y="1987"/>
                <a:ext cx="0"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1" name="Rectangle 382"/>
              <p:cNvSpPr>
                <a:spLocks noChangeArrowheads="1"/>
              </p:cNvSpPr>
              <p:nvPr/>
            </p:nvSpPr>
            <p:spPr bwMode="auto">
              <a:xfrm>
                <a:off x="1779" y="1987"/>
                <a:ext cx="7"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2" name="Line 383"/>
              <p:cNvSpPr>
                <a:spLocks noChangeShapeType="1"/>
              </p:cNvSpPr>
              <p:nvPr/>
            </p:nvSpPr>
            <p:spPr bwMode="auto">
              <a:xfrm>
                <a:off x="2844" y="1987"/>
                <a:ext cx="1"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3" name="Rectangle 384"/>
              <p:cNvSpPr>
                <a:spLocks noChangeArrowheads="1"/>
              </p:cNvSpPr>
              <p:nvPr/>
            </p:nvSpPr>
            <p:spPr bwMode="auto">
              <a:xfrm>
                <a:off x="2844" y="1987"/>
                <a:ext cx="8"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4" name="Line 385"/>
              <p:cNvSpPr>
                <a:spLocks noChangeShapeType="1"/>
              </p:cNvSpPr>
              <p:nvPr/>
            </p:nvSpPr>
            <p:spPr bwMode="auto">
              <a:xfrm>
                <a:off x="2859" y="1987"/>
                <a:ext cx="1"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5" name="Rectangle 386"/>
              <p:cNvSpPr>
                <a:spLocks noChangeArrowheads="1"/>
              </p:cNvSpPr>
              <p:nvPr/>
            </p:nvSpPr>
            <p:spPr bwMode="auto">
              <a:xfrm>
                <a:off x="2859" y="1987"/>
                <a:ext cx="8"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6" name="Line 387"/>
              <p:cNvSpPr>
                <a:spLocks noChangeShapeType="1"/>
              </p:cNvSpPr>
              <p:nvPr/>
            </p:nvSpPr>
            <p:spPr bwMode="auto">
              <a:xfrm>
                <a:off x="4858" y="1987"/>
                <a:ext cx="0"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7" name="Rectangle 388"/>
              <p:cNvSpPr>
                <a:spLocks noChangeArrowheads="1"/>
              </p:cNvSpPr>
              <p:nvPr/>
            </p:nvSpPr>
            <p:spPr bwMode="auto">
              <a:xfrm>
                <a:off x="4858" y="1987"/>
                <a:ext cx="7"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8" name="Line 389"/>
              <p:cNvSpPr>
                <a:spLocks noChangeShapeType="1"/>
              </p:cNvSpPr>
              <p:nvPr/>
            </p:nvSpPr>
            <p:spPr bwMode="auto">
              <a:xfrm>
                <a:off x="4873" y="1987"/>
                <a:ext cx="1"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59" name="Rectangle 390"/>
              <p:cNvSpPr>
                <a:spLocks noChangeArrowheads="1"/>
              </p:cNvSpPr>
              <p:nvPr/>
            </p:nvSpPr>
            <p:spPr bwMode="auto">
              <a:xfrm>
                <a:off x="4873" y="1987"/>
                <a:ext cx="8"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0" name="Line 391"/>
              <p:cNvSpPr>
                <a:spLocks noChangeShapeType="1"/>
              </p:cNvSpPr>
              <p:nvPr/>
            </p:nvSpPr>
            <p:spPr bwMode="auto">
              <a:xfrm>
                <a:off x="5698" y="1987"/>
                <a:ext cx="0"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1" name="Rectangle 392"/>
              <p:cNvSpPr>
                <a:spLocks noChangeArrowheads="1"/>
              </p:cNvSpPr>
              <p:nvPr/>
            </p:nvSpPr>
            <p:spPr bwMode="auto">
              <a:xfrm>
                <a:off x="5698" y="1987"/>
                <a:ext cx="7"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2" name="Line 393"/>
              <p:cNvSpPr>
                <a:spLocks noChangeShapeType="1"/>
              </p:cNvSpPr>
              <p:nvPr/>
            </p:nvSpPr>
            <p:spPr bwMode="auto">
              <a:xfrm>
                <a:off x="5713" y="1987"/>
                <a:ext cx="1" cy="2023"/>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3" name="Rectangle 394"/>
              <p:cNvSpPr>
                <a:spLocks noChangeArrowheads="1"/>
              </p:cNvSpPr>
              <p:nvPr/>
            </p:nvSpPr>
            <p:spPr bwMode="auto">
              <a:xfrm>
                <a:off x="5713" y="1987"/>
                <a:ext cx="8" cy="20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4" name="Line 395"/>
              <p:cNvSpPr>
                <a:spLocks noChangeShapeType="1"/>
              </p:cNvSpPr>
              <p:nvPr/>
            </p:nvSpPr>
            <p:spPr bwMode="auto">
              <a:xfrm>
                <a:off x="215"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5" name="Rectangle 396"/>
              <p:cNvSpPr>
                <a:spLocks noChangeArrowheads="1"/>
              </p:cNvSpPr>
              <p:nvPr/>
            </p:nvSpPr>
            <p:spPr bwMode="auto">
              <a:xfrm>
                <a:off x="215"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6" name="Line 397"/>
              <p:cNvSpPr>
                <a:spLocks noChangeShapeType="1"/>
              </p:cNvSpPr>
              <p:nvPr/>
            </p:nvSpPr>
            <p:spPr bwMode="auto">
              <a:xfrm>
                <a:off x="200" y="1963"/>
                <a:ext cx="0" cy="24"/>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7" name="Rectangle 398"/>
              <p:cNvSpPr>
                <a:spLocks noChangeArrowheads="1"/>
              </p:cNvSpPr>
              <p:nvPr/>
            </p:nvSpPr>
            <p:spPr bwMode="auto">
              <a:xfrm>
                <a:off x="200" y="1963"/>
                <a:ext cx="8"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8" name="Line 399"/>
              <p:cNvSpPr>
                <a:spLocks noChangeShapeType="1"/>
              </p:cNvSpPr>
              <p:nvPr/>
            </p:nvSpPr>
            <p:spPr bwMode="auto">
              <a:xfrm>
                <a:off x="783"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69" name="Rectangle 400"/>
              <p:cNvSpPr>
                <a:spLocks noChangeArrowheads="1"/>
              </p:cNvSpPr>
              <p:nvPr/>
            </p:nvSpPr>
            <p:spPr bwMode="auto">
              <a:xfrm>
                <a:off x="783"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0" name="Line 401"/>
              <p:cNvSpPr>
                <a:spLocks noChangeShapeType="1"/>
              </p:cNvSpPr>
              <p:nvPr/>
            </p:nvSpPr>
            <p:spPr bwMode="auto">
              <a:xfrm>
                <a:off x="768"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1" name="Rectangle 402"/>
              <p:cNvSpPr>
                <a:spLocks noChangeArrowheads="1"/>
              </p:cNvSpPr>
              <p:nvPr/>
            </p:nvSpPr>
            <p:spPr bwMode="auto">
              <a:xfrm>
                <a:off x="768" y="197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2" name="Line 403"/>
              <p:cNvSpPr>
                <a:spLocks noChangeShapeType="1"/>
              </p:cNvSpPr>
              <p:nvPr/>
            </p:nvSpPr>
            <p:spPr bwMode="auto">
              <a:xfrm>
                <a:off x="1779"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3" name="Rectangle 404"/>
              <p:cNvSpPr>
                <a:spLocks noChangeArrowheads="1"/>
              </p:cNvSpPr>
              <p:nvPr/>
            </p:nvSpPr>
            <p:spPr bwMode="auto">
              <a:xfrm>
                <a:off x="1779" y="197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4" name="Line 405"/>
              <p:cNvSpPr>
                <a:spLocks noChangeShapeType="1"/>
              </p:cNvSpPr>
              <p:nvPr/>
            </p:nvSpPr>
            <p:spPr bwMode="auto">
              <a:xfrm>
                <a:off x="1763"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5" name="Rectangle 406"/>
              <p:cNvSpPr>
                <a:spLocks noChangeArrowheads="1"/>
              </p:cNvSpPr>
              <p:nvPr/>
            </p:nvSpPr>
            <p:spPr bwMode="auto">
              <a:xfrm>
                <a:off x="1763"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6" name="Line 407"/>
              <p:cNvSpPr>
                <a:spLocks noChangeShapeType="1"/>
              </p:cNvSpPr>
              <p:nvPr/>
            </p:nvSpPr>
            <p:spPr bwMode="auto">
              <a:xfrm>
                <a:off x="2859"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7" name="Rectangle 408"/>
              <p:cNvSpPr>
                <a:spLocks noChangeArrowheads="1"/>
              </p:cNvSpPr>
              <p:nvPr/>
            </p:nvSpPr>
            <p:spPr bwMode="auto">
              <a:xfrm>
                <a:off x="2859"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8" name="Line 409"/>
              <p:cNvSpPr>
                <a:spLocks noChangeShapeType="1"/>
              </p:cNvSpPr>
              <p:nvPr/>
            </p:nvSpPr>
            <p:spPr bwMode="auto">
              <a:xfrm>
                <a:off x="2844"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79" name="Rectangle 410"/>
              <p:cNvSpPr>
                <a:spLocks noChangeArrowheads="1"/>
              </p:cNvSpPr>
              <p:nvPr/>
            </p:nvSpPr>
            <p:spPr bwMode="auto">
              <a:xfrm>
                <a:off x="2844"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0" name="Line 411"/>
              <p:cNvSpPr>
                <a:spLocks noChangeShapeType="1"/>
              </p:cNvSpPr>
              <p:nvPr/>
            </p:nvSpPr>
            <p:spPr bwMode="auto">
              <a:xfrm>
                <a:off x="4873"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1" name="Rectangle 412"/>
              <p:cNvSpPr>
                <a:spLocks noChangeArrowheads="1"/>
              </p:cNvSpPr>
              <p:nvPr/>
            </p:nvSpPr>
            <p:spPr bwMode="auto">
              <a:xfrm>
                <a:off x="4873" y="1979"/>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2" name="Line 413"/>
              <p:cNvSpPr>
                <a:spLocks noChangeShapeType="1"/>
              </p:cNvSpPr>
              <p:nvPr/>
            </p:nvSpPr>
            <p:spPr bwMode="auto">
              <a:xfrm>
                <a:off x="4858"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3" name="Rectangle 414"/>
              <p:cNvSpPr>
                <a:spLocks noChangeArrowheads="1"/>
              </p:cNvSpPr>
              <p:nvPr/>
            </p:nvSpPr>
            <p:spPr bwMode="auto">
              <a:xfrm>
                <a:off x="4858" y="197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4" name="Line 415"/>
              <p:cNvSpPr>
                <a:spLocks noChangeShapeType="1"/>
              </p:cNvSpPr>
              <p:nvPr/>
            </p:nvSpPr>
            <p:spPr bwMode="auto">
              <a:xfrm>
                <a:off x="5713" y="1963"/>
                <a:ext cx="0" cy="24"/>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5" name="Rectangle 416"/>
              <p:cNvSpPr>
                <a:spLocks noChangeArrowheads="1"/>
              </p:cNvSpPr>
              <p:nvPr/>
            </p:nvSpPr>
            <p:spPr bwMode="auto">
              <a:xfrm>
                <a:off x="5713" y="1963"/>
                <a:ext cx="8"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6" name="Line 417"/>
              <p:cNvSpPr>
                <a:spLocks noChangeShapeType="1"/>
              </p:cNvSpPr>
              <p:nvPr/>
            </p:nvSpPr>
            <p:spPr bwMode="auto">
              <a:xfrm>
                <a:off x="5698" y="1979"/>
                <a:ext cx="0" cy="8"/>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7" name="Rectangle 418"/>
              <p:cNvSpPr>
                <a:spLocks noChangeArrowheads="1"/>
              </p:cNvSpPr>
              <p:nvPr/>
            </p:nvSpPr>
            <p:spPr bwMode="auto">
              <a:xfrm>
                <a:off x="5698" y="197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8" name="Line 419"/>
              <p:cNvSpPr>
                <a:spLocks noChangeShapeType="1"/>
              </p:cNvSpPr>
              <p:nvPr/>
            </p:nvSpPr>
            <p:spPr bwMode="auto">
              <a:xfrm>
                <a:off x="208" y="127"/>
                <a:ext cx="5505" cy="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89" name="Rectangle 420"/>
              <p:cNvSpPr>
                <a:spLocks noChangeArrowheads="1"/>
              </p:cNvSpPr>
              <p:nvPr/>
            </p:nvSpPr>
            <p:spPr bwMode="auto">
              <a:xfrm>
                <a:off x="208" y="127"/>
                <a:ext cx="5513"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0" name="Line 421"/>
              <p:cNvSpPr>
                <a:spLocks noChangeShapeType="1"/>
              </p:cNvSpPr>
              <p:nvPr/>
            </p:nvSpPr>
            <p:spPr bwMode="auto">
              <a:xfrm>
                <a:off x="208" y="617"/>
                <a:ext cx="5505" cy="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1" name="Rectangle 422"/>
              <p:cNvSpPr>
                <a:spLocks noChangeArrowheads="1"/>
              </p:cNvSpPr>
              <p:nvPr/>
            </p:nvSpPr>
            <p:spPr bwMode="auto">
              <a:xfrm>
                <a:off x="208" y="617"/>
                <a:ext cx="5513"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2" name="Line 423"/>
              <p:cNvSpPr>
                <a:spLocks noChangeShapeType="1"/>
              </p:cNvSpPr>
              <p:nvPr/>
            </p:nvSpPr>
            <p:spPr bwMode="auto">
              <a:xfrm>
                <a:off x="208" y="718"/>
                <a:ext cx="5505" cy="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3" name="Rectangle 424"/>
              <p:cNvSpPr>
                <a:spLocks noChangeArrowheads="1"/>
              </p:cNvSpPr>
              <p:nvPr/>
            </p:nvSpPr>
            <p:spPr bwMode="auto">
              <a:xfrm>
                <a:off x="208" y="718"/>
                <a:ext cx="5513"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4" name="Line 425"/>
              <p:cNvSpPr>
                <a:spLocks noChangeShapeType="1"/>
              </p:cNvSpPr>
              <p:nvPr/>
            </p:nvSpPr>
            <p:spPr bwMode="auto">
              <a:xfrm>
                <a:off x="208" y="921"/>
                <a:ext cx="5505" cy="0"/>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5" name="Rectangle 426"/>
              <p:cNvSpPr>
                <a:spLocks noChangeArrowheads="1"/>
              </p:cNvSpPr>
              <p:nvPr/>
            </p:nvSpPr>
            <p:spPr bwMode="auto">
              <a:xfrm>
                <a:off x="208" y="921"/>
                <a:ext cx="5513" cy="7"/>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6" name="Line 427"/>
              <p:cNvSpPr>
                <a:spLocks noChangeShapeType="1"/>
              </p:cNvSpPr>
              <p:nvPr/>
            </p:nvSpPr>
            <p:spPr bwMode="auto">
              <a:xfrm>
                <a:off x="208" y="1022"/>
                <a:ext cx="5505" cy="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7" name="Rectangle 428"/>
              <p:cNvSpPr>
                <a:spLocks noChangeArrowheads="1"/>
              </p:cNvSpPr>
              <p:nvPr/>
            </p:nvSpPr>
            <p:spPr bwMode="auto">
              <a:xfrm>
                <a:off x="208" y="1022"/>
                <a:ext cx="5513"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8" name="Line 429"/>
              <p:cNvSpPr>
                <a:spLocks noChangeShapeType="1"/>
              </p:cNvSpPr>
              <p:nvPr/>
            </p:nvSpPr>
            <p:spPr bwMode="auto">
              <a:xfrm>
                <a:off x="208" y="1170"/>
                <a:ext cx="5505" cy="0"/>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999" name="Rectangle 430"/>
              <p:cNvSpPr>
                <a:spLocks noChangeArrowheads="1"/>
              </p:cNvSpPr>
              <p:nvPr/>
            </p:nvSpPr>
            <p:spPr bwMode="auto">
              <a:xfrm>
                <a:off x="208" y="1170"/>
                <a:ext cx="5513"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0" name="Line 431"/>
              <p:cNvSpPr>
                <a:spLocks noChangeShapeType="1"/>
              </p:cNvSpPr>
              <p:nvPr/>
            </p:nvSpPr>
            <p:spPr bwMode="auto">
              <a:xfrm>
                <a:off x="208" y="1271"/>
                <a:ext cx="5505" cy="0"/>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1" name="Rectangle 432"/>
              <p:cNvSpPr>
                <a:spLocks noChangeArrowheads="1"/>
              </p:cNvSpPr>
              <p:nvPr/>
            </p:nvSpPr>
            <p:spPr bwMode="auto">
              <a:xfrm>
                <a:off x="208" y="1271"/>
                <a:ext cx="5513"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2" name="Line 433"/>
              <p:cNvSpPr>
                <a:spLocks noChangeShapeType="1"/>
              </p:cNvSpPr>
              <p:nvPr/>
            </p:nvSpPr>
            <p:spPr bwMode="auto">
              <a:xfrm>
                <a:off x="208" y="1419"/>
                <a:ext cx="5505" cy="1"/>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3" name="Rectangle 434"/>
              <p:cNvSpPr>
                <a:spLocks noChangeArrowheads="1"/>
              </p:cNvSpPr>
              <p:nvPr/>
            </p:nvSpPr>
            <p:spPr bwMode="auto">
              <a:xfrm>
                <a:off x="208" y="1419"/>
                <a:ext cx="5513"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4" name="Line 435"/>
              <p:cNvSpPr>
                <a:spLocks noChangeShapeType="1"/>
              </p:cNvSpPr>
              <p:nvPr/>
            </p:nvSpPr>
            <p:spPr bwMode="auto">
              <a:xfrm>
                <a:off x="4881" y="1668"/>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5" name="Rectangle 436"/>
              <p:cNvSpPr>
                <a:spLocks noChangeArrowheads="1"/>
              </p:cNvSpPr>
              <p:nvPr/>
            </p:nvSpPr>
            <p:spPr bwMode="auto">
              <a:xfrm>
                <a:off x="4881" y="1668"/>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6" name="Line 437"/>
              <p:cNvSpPr>
                <a:spLocks noChangeShapeType="1"/>
              </p:cNvSpPr>
              <p:nvPr/>
            </p:nvSpPr>
            <p:spPr bwMode="auto">
              <a:xfrm>
                <a:off x="4881" y="1683"/>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7" name="Rectangle 438"/>
              <p:cNvSpPr>
                <a:spLocks noChangeArrowheads="1"/>
              </p:cNvSpPr>
              <p:nvPr/>
            </p:nvSpPr>
            <p:spPr bwMode="auto">
              <a:xfrm>
                <a:off x="4881" y="1683"/>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8" name="Line 439"/>
              <p:cNvSpPr>
                <a:spLocks noChangeShapeType="1"/>
              </p:cNvSpPr>
              <p:nvPr/>
            </p:nvSpPr>
            <p:spPr bwMode="auto">
              <a:xfrm>
                <a:off x="5698" y="1683"/>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09" name="Rectangle 440"/>
              <p:cNvSpPr>
                <a:spLocks noChangeArrowheads="1"/>
              </p:cNvSpPr>
              <p:nvPr/>
            </p:nvSpPr>
            <p:spPr bwMode="auto">
              <a:xfrm>
                <a:off x="5698" y="168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10" name="Line 441"/>
              <p:cNvSpPr>
                <a:spLocks noChangeShapeType="1"/>
              </p:cNvSpPr>
              <p:nvPr/>
            </p:nvSpPr>
            <p:spPr bwMode="auto">
              <a:xfrm>
                <a:off x="5698" y="1668"/>
                <a:ext cx="15" cy="1"/>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11" name="Rectangle 442"/>
              <p:cNvSpPr>
                <a:spLocks noChangeArrowheads="1"/>
              </p:cNvSpPr>
              <p:nvPr/>
            </p:nvSpPr>
            <p:spPr bwMode="auto">
              <a:xfrm>
                <a:off x="5698" y="1668"/>
                <a:ext cx="2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12" name="Line 443"/>
              <p:cNvSpPr>
                <a:spLocks noChangeShapeType="1"/>
              </p:cNvSpPr>
              <p:nvPr/>
            </p:nvSpPr>
            <p:spPr bwMode="auto">
              <a:xfrm>
                <a:off x="4881" y="1823"/>
                <a:ext cx="817" cy="0"/>
              </a:xfrm>
              <a:prstGeom prst="line">
                <a:avLst/>
              </a:prstGeom>
              <a:noFill/>
              <a:ln w="1" cap="rnd">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13" name="Rectangle 444"/>
              <p:cNvSpPr>
                <a:spLocks noChangeArrowheads="1"/>
              </p:cNvSpPr>
              <p:nvPr/>
            </p:nvSpPr>
            <p:spPr bwMode="auto">
              <a:xfrm>
                <a:off x="4881" y="1823"/>
                <a:ext cx="817" cy="8"/>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14" name="Line 445"/>
              <p:cNvSpPr>
                <a:spLocks noChangeShapeType="1"/>
              </p:cNvSpPr>
              <p:nvPr/>
            </p:nvSpPr>
            <p:spPr bwMode="auto">
              <a:xfrm>
                <a:off x="4881" y="1963"/>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5015" name="Rectangle 446"/>
              <p:cNvSpPr>
                <a:spLocks noChangeArrowheads="1"/>
              </p:cNvSpPr>
              <p:nvPr/>
            </p:nvSpPr>
            <p:spPr bwMode="auto">
              <a:xfrm>
                <a:off x="4881" y="1963"/>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grpSp>
        <p:sp>
          <p:nvSpPr>
            <p:cNvPr id="24792" name="Line 448"/>
            <p:cNvSpPr>
              <a:spLocks noChangeShapeType="1"/>
            </p:cNvSpPr>
            <p:nvPr/>
          </p:nvSpPr>
          <p:spPr bwMode="auto">
            <a:xfrm>
              <a:off x="4881" y="1979"/>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93" name="Rectangle 449"/>
            <p:cNvSpPr>
              <a:spLocks noChangeArrowheads="1"/>
            </p:cNvSpPr>
            <p:nvPr/>
          </p:nvSpPr>
          <p:spPr bwMode="auto">
            <a:xfrm>
              <a:off x="4881" y="1979"/>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94" name="Line 450"/>
            <p:cNvSpPr>
              <a:spLocks noChangeShapeType="1"/>
            </p:cNvSpPr>
            <p:nvPr/>
          </p:nvSpPr>
          <p:spPr bwMode="auto">
            <a:xfrm>
              <a:off x="5698" y="1979"/>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95" name="Rectangle 451"/>
            <p:cNvSpPr>
              <a:spLocks noChangeArrowheads="1"/>
            </p:cNvSpPr>
            <p:nvPr/>
          </p:nvSpPr>
          <p:spPr bwMode="auto">
            <a:xfrm>
              <a:off x="5698" y="197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96" name="Line 452"/>
            <p:cNvSpPr>
              <a:spLocks noChangeShapeType="1"/>
            </p:cNvSpPr>
            <p:nvPr/>
          </p:nvSpPr>
          <p:spPr bwMode="auto">
            <a:xfrm>
              <a:off x="5698" y="1963"/>
              <a:ext cx="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97" name="Rectangle 453"/>
            <p:cNvSpPr>
              <a:spLocks noChangeArrowheads="1"/>
            </p:cNvSpPr>
            <p:nvPr/>
          </p:nvSpPr>
          <p:spPr bwMode="auto">
            <a:xfrm>
              <a:off x="5698" y="19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98" name="Line 454"/>
            <p:cNvSpPr>
              <a:spLocks noChangeShapeType="1"/>
            </p:cNvSpPr>
            <p:nvPr/>
          </p:nvSpPr>
          <p:spPr bwMode="auto">
            <a:xfrm>
              <a:off x="4881" y="2197"/>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799" name="Rectangle 455"/>
            <p:cNvSpPr>
              <a:spLocks noChangeArrowheads="1"/>
            </p:cNvSpPr>
            <p:nvPr/>
          </p:nvSpPr>
          <p:spPr bwMode="auto">
            <a:xfrm>
              <a:off x="4881" y="2197"/>
              <a:ext cx="81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0" name="Line 456"/>
            <p:cNvSpPr>
              <a:spLocks noChangeShapeType="1"/>
            </p:cNvSpPr>
            <p:nvPr/>
          </p:nvSpPr>
          <p:spPr bwMode="auto">
            <a:xfrm>
              <a:off x="4881" y="2423"/>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1" name="Rectangle 457"/>
            <p:cNvSpPr>
              <a:spLocks noChangeArrowheads="1"/>
            </p:cNvSpPr>
            <p:nvPr/>
          </p:nvSpPr>
          <p:spPr bwMode="auto">
            <a:xfrm>
              <a:off x="4881" y="2423"/>
              <a:ext cx="81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2" name="Line 458"/>
            <p:cNvSpPr>
              <a:spLocks noChangeShapeType="1"/>
            </p:cNvSpPr>
            <p:nvPr/>
          </p:nvSpPr>
          <p:spPr bwMode="auto">
            <a:xfrm>
              <a:off x="4881" y="2648"/>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3" name="Rectangle 459"/>
            <p:cNvSpPr>
              <a:spLocks noChangeArrowheads="1"/>
            </p:cNvSpPr>
            <p:nvPr/>
          </p:nvSpPr>
          <p:spPr bwMode="auto">
            <a:xfrm>
              <a:off x="4881" y="2648"/>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4" name="Line 460"/>
            <p:cNvSpPr>
              <a:spLocks noChangeShapeType="1"/>
            </p:cNvSpPr>
            <p:nvPr/>
          </p:nvSpPr>
          <p:spPr bwMode="auto">
            <a:xfrm>
              <a:off x="4881" y="2874"/>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5" name="Rectangle 461"/>
            <p:cNvSpPr>
              <a:spLocks noChangeArrowheads="1"/>
            </p:cNvSpPr>
            <p:nvPr/>
          </p:nvSpPr>
          <p:spPr bwMode="auto">
            <a:xfrm>
              <a:off x="4881" y="2874"/>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6" name="Line 462"/>
            <p:cNvSpPr>
              <a:spLocks noChangeShapeType="1"/>
            </p:cNvSpPr>
            <p:nvPr/>
          </p:nvSpPr>
          <p:spPr bwMode="auto">
            <a:xfrm>
              <a:off x="4881" y="3099"/>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7" name="Rectangle 463"/>
            <p:cNvSpPr>
              <a:spLocks noChangeArrowheads="1"/>
            </p:cNvSpPr>
            <p:nvPr/>
          </p:nvSpPr>
          <p:spPr bwMode="auto">
            <a:xfrm>
              <a:off x="4881" y="3099"/>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8" name="Line 464"/>
            <p:cNvSpPr>
              <a:spLocks noChangeShapeType="1"/>
            </p:cNvSpPr>
            <p:nvPr/>
          </p:nvSpPr>
          <p:spPr bwMode="auto">
            <a:xfrm>
              <a:off x="4881" y="3325"/>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09" name="Rectangle 465"/>
            <p:cNvSpPr>
              <a:spLocks noChangeArrowheads="1"/>
            </p:cNvSpPr>
            <p:nvPr/>
          </p:nvSpPr>
          <p:spPr bwMode="auto">
            <a:xfrm>
              <a:off x="4881" y="3325"/>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10" name="Line 466"/>
            <p:cNvSpPr>
              <a:spLocks noChangeShapeType="1"/>
            </p:cNvSpPr>
            <p:nvPr/>
          </p:nvSpPr>
          <p:spPr bwMode="auto">
            <a:xfrm>
              <a:off x="4881" y="3551"/>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11" name="Rectangle 467"/>
            <p:cNvSpPr>
              <a:spLocks noChangeArrowheads="1"/>
            </p:cNvSpPr>
            <p:nvPr/>
          </p:nvSpPr>
          <p:spPr bwMode="auto">
            <a:xfrm>
              <a:off x="4881" y="3551"/>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12" name="Line 468"/>
            <p:cNvSpPr>
              <a:spLocks noChangeShapeType="1"/>
            </p:cNvSpPr>
            <p:nvPr/>
          </p:nvSpPr>
          <p:spPr bwMode="auto">
            <a:xfrm>
              <a:off x="4881" y="3776"/>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13" name="Rectangle 469"/>
            <p:cNvSpPr>
              <a:spLocks noChangeArrowheads="1"/>
            </p:cNvSpPr>
            <p:nvPr/>
          </p:nvSpPr>
          <p:spPr bwMode="auto">
            <a:xfrm>
              <a:off x="4881" y="3776"/>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14" name="Line 470"/>
            <p:cNvSpPr>
              <a:spLocks noChangeShapeType="1"/>
            </p:cNvSpPr>
            <p:nvPr/>
          </p:nvSpPr>
          <p:spPr bwMode="auto">
            <a:xfrm>
              <a:off x="4881" y="4002"/>
              <a:ext cx="817" cy="0"/>
            </a:xfrm>
            <a:prstGeom prst="line">
              <a:avLst/>
            </a:prstGeom>
            <a:noFill/>
            <a:ln w="1"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sp>
          <p:nvSpPr>
            <p:cNvPr id="24815" name="Rectangle 471"/>
            <p:cNvSpPr>
              <a:spLocks noChangeArrowheads="1"/>
            </p:cNvSpPr>
            <p:nvPr/>
          </p:nvSpPr>
          <p:spPr bwMode="auto">
            <a:xfrm>
              <a:off x="4881" y="4002"/>
              <a:ext cx="81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2060"/>
                </a:solidFill>
                <a:latin typeface="Arial" charset="0"/>
              </a:endParaRPr>
            </a:p>
          </p:txBody>
        </p:sp>
      </p:grpSp>
    </p:spTree>
    <p:extLst>
      <p:ext uri="{BB962C8B-B14F-4D97-AF65-F5344CB8AC3E}">
        <p14:creationId xmlns:p14="http://schemas.microsoft.com/office/powerpoint/2010/main" val="197454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txBox="1">
            <a:spLocks/>
          </p:cNvSpPr>
          <p:nvPr/>
        </p:nvSpPr>
        <p:spPr bwMode="auto">
          <a:xfrm>
            <a:off x="457199" y="1524000"/>
            <a:ext cx="8316477" cy="2286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600" b="1" dirty="0" smtClean="0">
                <a:solidFill>
                  <a:srgbClr val="002060"/>
                </a:solidFill>
                <a:latin typeface="Trebuchet MS" pitchFamily="34" charset="0"/>
                <a:cs typeface="Arial" pitchFamily="34" charset="0"/>
              </a:rPr>
              <a:t>Excellent attendance is expected from all TG’s employee. Employees will be given attendance allowance as per the following:</a:t>
            </a:r>
          </a:p>
          <a:p>
            <a:r>
              <a:rPr lang="en-US" sz="1800" dirty="0" smtClean="0">
                <a:solidFill>
                  <a:srgbClr val="002060"/>
                </a:solidFill>
                <a:latin typeface="Trebuchet MS" pitchFamily="34" charset="0"/>
                <a:cs typeface="Arial" pitchFamily="34" charset="0"/>
              </a:rPr>
              <a:t>i.   Full attendance 				 : </a:t>
            </a:r>
            <a:r>
              <a:rPr lang="en-US" sz="1800" dirty="0" smtClean="0">
                <a:solidFill>
                  <a:srgbClr val="FF0000"/>
                </a:solidFill>
                <a:latin typeface="Trebuchet MS" pitchFamily="34" charset="0"/>
                <a:cs typeface="Arial" pitchFamily="34" charset="0"/>
              </a:rPr>
              <a:t>RM 50/month</a:t>
            </a:r>
          </a:p>
          <a:p>
            <a:r>
              <a:rPr lang="en-US" sz="1800" dirty="0" smtClean="0">
                <a:solidFill>
                  <a:srgbClr val="002060"/>
                </a:solidFill>
                <a:latin typeface="Trebuchet MS" pitchFamily="34" charset="0"/>
                <a:cs typeface="Arial" pitchFamily="34" charset="0"/>
              </a:rPr>
              <a:t>ii.  Late 1 or 2 times, UPL &amp; forgot to finger scan	 : </a:t>
            </a:r>
            <a:r>
              <a:rPr lang="en-US" sz="1800" dirty="0" smtClean="0">
                <a:solidFill>
                  <a:srgbClr val="FF0000"/>
                </a:solidFill>
                <a:latin typeface="Trebuchet MS" pitchFamily="34" charset="0"/>
                <a:cs typeface="Arial" pitchFamily="34" charset="0"/>
              </a:rPr>
              <a:t>RM 25/month</a:t>
            </a:r>
          </a:p>
          <a:p>
            <a:r>
              <a:rPr lang="en-US" sz="1800" dirty="0" smtClean="0">
                <a:solidFill>
                  <a:srgbClr val="002060"/>
                </a:solidFill>
                <a:latin typeface="Trebuchet MS" pitchFamily="34" charset="0"/>
                <a:cs typeface="Arial" pitchFamily="34" charset="0"/>
              </a:rPr>
              <a:t>iii. Late 3 to 5 times, UPL &amp; forgot to finger scan   : NIL</a:t>
            </a:r>
          </a:p>
          <a:p>
            <a:pPr marL="0" indent="0">
              <a:buFont typeface="Arial" charset="0"/>
              <a:buNone/>
            </a:pPr>
            <a:endParaRPr lang="en-US" sz="1800" dirty="0" smtClean="0">
              <a:solidFill>
                <a:srgbClr val="002060"/>
              </a:solidFill>
              <a:latin typeface="Trebuchet MS" pitchFamily="34" charset="0"/>
              <a:cs typeface="Arial" pitchFamily="34" charset="0"/>
            </a:endParaRPr>
          </a:p>
          <a:p>
            <a:pPr marL="0" indent="0">
              <a:buFont typeface="Arial" charset="0"/>
              <a:buNone/>
            </a:pPr>
            <a:r>
              <a:rPr lang="en-US" sz="1600" b="1" dirty="0" smtClean="0">
                <a:solidFill>
                  <a:srgbClr val="002060"/>
                </a:solidFill>
                <a:latin typeface="Trebuchet MS" pitchFamily="34" charset="0"/>
                <a:cs typeface="Arial" pitchFamily="34" charset="0"/>
              </a:rPr>
              <a:t>*Employee can check their attendance report through ERP system</a:t>
            </a:r>
          </a:p>
          <a:p>
            <a:endParaRPr lang="en-US" sz="1600" b="1" dirty="0">
              <a:latin typeface="Trebuchet MS" pitchFamily="34" charset="0"/>
              <a:cs typeface="Arial" pitchFamily="34" charset="0"/>
            </a:endParaRPr>
          </a:p>
        </p:txBody>
      </p:sp>
      <p:sp>
        <p:nvSpPr>
          <p:cNvPr id="10" name="Title 2"/>
          <p:cNvSpPr txBox="1">
            <a:spLocks/>
          </p:cNvSpPr>
          <p:nvPr/>
        </p:nvSpPr>
        <p:spPr bwMode="auto">
          <a:xfrm>
            <a:off x="457200" y="533400"/>
            <a:ext cx="6781800" cy="884238"/>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ATTENDANCE POLICY</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962400"/>
            <a:ext cx="2057400" cy="2133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486" y="0"/>
            <a:ext cx="1676191" cy="14095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13" name="Straight Arrow Connector 12"/>
          <p:cNvCxnSpPr/>
          <p:nvPr/>
        </p:nvCxnSpPr>
        <p:spPr>
          <a:xfrm>
            <a:off x="3352800" y="5417641"/>
            <a:ext cx="419100" cy="0"/>
          </a:xfrm>
          <a:prstGeom prst="straightConnector1">
            <a:avLst/>
          </a:prstGeom>
          <a:noFill/>
          <a:ln w="9525" cap="flat" cmpd="sng" algn="ctr">
            <a:solidFill>
              <a:srgbClr val="002060"/>
            </a:solidFill>
            <a:prstDash val="solid"/>
            <a:tailEnd type="arrow"/>
          </a:ln>
          <a:effectLst/>
        </p:spPr>
      </p:cxnSp>
      <p:sp>
        <p:nvSpPr>
          <p:cNvPr id="14" name="TextBox 13"/>
          <p:cNvSpPr txBox="1"/>
          <p:nvPr/>
        </p:nvSpPr>
        <p:spPr>
          <a:xfrm>
            <a:off x="2362200" y="3801814"/>
            <a:ext cx="6544953" cy="32316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Trebuchet MS" pitchFamily="34" charset="0"/>
                <a:cs typeface="Arial" pitchFamily="34" charset="0"/>
              </a:rPr>
              <a:t> </a:t>
            </a:r>
            <a:r>
              <a:rPr kumimoji="0" lang="en-US" sz="2400" b="1" i="0" u="none" strike="noStrike" kern="0" cap="none" spc="0" normalizeH="0" baseline="0" noProof="0" dirty="0" smtClean="0">
                <a:ln>
                  <a:noFill/>
                </a:ln>
                <a:solidFill>
                  <a:srgbClr val="002060"/>
                </a:solidFill>
                <a:effectLst/>
                <a:uLnTx/>
                <a:uFillTx/>
                <a:latin typeface="Trebuchet MS" pitchFamily="34" charset="0"/>
                <a:cs typeface="Arial" pitchFamily="34" charset="0"/>
              </a:rPr>
              <a:t>Absenteeism</a:t>
            </a:r>
          </a:p>
          <a:p>
            <a:pPr marL="400050" marR="0" lvl="0" indent="-400050" defTabSz="914400" eaLnBrk="1" fontAlgn="auto" latinLnBrk="0" hangingPunct="1">
              <a:lnSpc>
                <a:spcPct val="100000"/>
              </a:lnSpc>
              <a:spcBef>
                <a:spcPts val="0"/>
              </a:spcBef>
              <a:spcAft>
                <a:spcPts val="0"/>
              </a:spcAft>
              <a:buClrTx/>
              <a:buSzTx/>
              <a:buFont typeface="+mj-lt"/>
              <a:buAutoNum type="romanLcPeriod"/>
              <a:tabLst/>
              <a:defRPr/>
            </a:pPr>
            <a:r>
              <a:rPr kumimoji="0" lang="en-US" sz="1800" b="0" i="0" u="none" strike="noStrike" kern="0" cap="none" spc="0" normalizeH="0" baseline="0" noProof="0" dirty="0" smtClean="0">
                <a:ln>
                  <a:noFill/>
                </a:ln>
                <a:solidFill>
                  <a:srgbClr val="002060"/>
                </a:solidFill>
                <a:effectLst/>
                <a:uLnTx/>
                <a:uFillTx/>
                <a:latin typeface="Trebuchet MS" pitchFamily="34" charset="0"/>
                <a:cs typeface="Arial" pitchFamily="34" charset="0"/>
              </a:rPr>
              <a:t>Employees </a:t>
            </a:r>
            <a:r>
              <a:rPr kumimoji="0" lang="en-US" sz="1800" b="0" i="0" u="none" strike="noStrike" kern="0" cap="none" spc="0" normalizeH="0" baseline="0" noProof="0" dirty="0">
                <a:ln>
                  <a:noFill/>
                </a:ln>
                <a:solidFill>
                  <a:srgbClr val="002060"/>
                </a:solidFill>
                <a:effectLst/>
                <a:uLnTx/>
                <a:uFillTx/>
                <a:latin typeface="Trebuchet MS" pitchFamily="34" charset="0"/>
                <a:cs typeface="Arial" pitchFamily="34" charset="0"/>
              </a:rPr>
              <a:t>must inform their HODs in case of </a:t>
            </a:r>
            <a:r>
              <a:rPr kumimoji="0" lang="en-US" sz="1800" b="0" i="0" u="none" strike="noStrike" kern="0" cap="none" spc="0" normalizeH="0" baseline="0" noProof="0" dirty="0" smtClean="0">
                <a:ln>
                  <a:noFill/>
                </a:ln>
                <a:solidFill>
                  <a:srgbClr val="002060"/>
                </a:solidFill>
                <a:effectLst/>
                <a:uLnTx/>
                <a:uFillTx/>
                <a:latin typeface="Trebuchet MS" pitchFamily="34" charset="0"/>
                <a:cs typeface="Arial" pitchFamily="34" charset="0"/>
              </a:rPr>
              <a:t>EL / special leave.</a:t>
            </a:r>
          </a:p>
          <a:p>
            <a:pPr marL="400050" marR="0" lvl="0" indent="-400050" defTabSz="914400" eaLnBrk="1" fontAlgn="auto" latinLnBrk="0" hangingPunct="1">
              <a:lnSpc>
                <a:spcPct val="100000"/>
              </a:lnSpc>
              <a:spcBef>
                <a:spcPts val="0"/>
              </a:spcBef>
              <a:spcAft>
                <a:spcPts val="0"/>
              </a:spcAft>
              <a:buClrTx/>
              <a:buSzTx/>
              <a:buFont typeface="+mj-lt"/>
              <a:buAutoNum type="romanLcPeriod"/>
              <a:tabLst/>
              <a:defRPr/>
            </a:pPr>
            <a:r>
              <a:rPr kumimoji="0" lang="en-US" sz="1800" b="0" i="0" u="none" strike="noStrike" kern="0" cap="none" spc="0" normalizeH="0" baseline="0" noProof="0" dirty="0" smtClean="0">
                <a:ln>
                  <a:noFill/>
                </a:ln>
                <a:solidFill>
                  <a:srgbClr val="002060"/>
                </a:solidFill>
                <a:effectLst/>
                <a:uLnTx/>
                <a:uFillTx/>
                <a:latin typeface="Trebuchet MS" pitchFamily="34" charset="0"/>
                <a:cs typeface="Arial" pitchFamily="34" charset="0"/>
              </a:rPr>
              <a:t>Frequent </a:t>
            </a:r>
            <a:r>
              <a:rPr kumimoji="0" lang="en-US" sz="1800" b="0" i="0" u="none" strike="noStrike" kern="0" cap="none" spc="0" normalizeH="0" baseline="0" noProof="0" dirty="0">
                <a:ln>
                  <a:noFill/>
                </a:ln>
                <a:solidFill>
                  <a:srgbClr val="002060"/>
                </a:solidFill>
                <a:effectLst/>
                <a:uLnTx/>
                <a:uFillTx/>
                <a:latin typeface="Trebuchet MS" pitchFamily="34" charset="0"/>
                <a:cs typeface="Arial" pitchFamily="34" charset="0"/>
              </a:rPr>
              <a:t>absenteeism without leave or prior </a:t>
            </a:r>
            <a:r>
              <a:rPr kumimoji="0" lang="en-US" sz="1800" b="0" i="0" u="none" strike="noStrike" kern="0" cap="none" spc="0" normalizeH="0" baseline="0" noProof="0" dirty="0" smtClean="0">
                <a:ln>
                  <a:noFill/>
                </a:ln>
                <a:solidFill>
                  <a:srgbClr val="002060"/>
                </a:solidFill>
                <a:effectLst/>
                <a:uLnTx/>
                <a:uFillTx/>
                <a:latin typeface="Trebuchet MS" pitchFamily="34" charset="0"/>
                <a:cs typeface="Arial" pitchFamily="34" charset="0"/>
              </a:rPr>
              <a:t>approval </a:t>
            </a:r>
            <a:r>
              <a:rPr kumimoji="0" lang="en-US" sz="1800" b="0" i="0" u="none" strike="noStrike" kern="0" cap="none" spc="0" normalizeH="0" baseline="0" noProof="0" dirty="0">
                <a:ln>
                  <a:noFill/>
                </a:ln>
                <a:solidFill>
                  <a:srgbClr val="002060"/>
                </a:solidFill>
                <a:effectLst/>
                <a:uLnTx/>
                <a:uFillTx/>
                <a:latin typeface="Trebuchet MS" pitchFamily="34" charset="0"/>
                <a:cs typeface="Arial" pitchFamily="34" charset="0"/>
              </a:rPr>
              <a:t>from HOD     </a:t>
            </a:r>
            <a:r>
              <a:rPr kumimoji="0" lang="en-US" sz="1800" b="0" i="0" u="none" strike="noStrike" kern="0" cap="none" spc="0" normalizeH="0" baseline="0" noProof="0" dirty="0" smtClean="0">
                <a:ln>
                  <a:noFill/>
                </a:ln>
                <a:solidFill>
                  <a:srgbClr val="002060"/>
                </a:solidFill>
                <a:effectLst/>
                <a:uLnTx/>
                <a:uFillTx/>
                <a:latin typeface="Trebuchet MS" pitchFamily="34" charset="0"/>
                <a:cs typeface="Arial" pitchFamily="34" charset="0"/>
              </a:rPr>
              <a:t>   disciplinary </a:t>
            </a:r>
            <a:r>
              <a:rPr kumimoji="0" lang="en-US" sz="1800" b="0" i="0" u="none" strike="noStrike" kern="0" cap="none" spc="0" normalizeH="0" baseline="0" noProof="0" dirty="0">
                <a:ln>
                  <a:noFill/>
                </a:ln>
                <a:solidFill>
                  <a:srgbClr val="002060"/>
                </a:solidFill>
                <a:effectLst/>
                <a:uLnTx/>
                <a:uFillTx/>
                <a:latin typeface="Trebuchet MS" pitchFamily="34" charset="0"/>
                <a:cs typeface="Arial" pitchFamily="34" charset="0"/>
              </a:rPr>
              <a:t>action. </a:t>
            </a:r>
            <a:endParaRPr kumimoji="0" lang="en-US" sz="1800" b="0" i="0" u="none" strike="noStrike" kern="0" cap="none" spc="0" normalizeH="0" baseline="0" noProof="0" dirty="0" smtClean="0">
              <a:ln>
                <a:noFill/>
              </a:ln>
              <a:solidFill>
                <a:srgbClr val="002060"/>
              </a:solidFill>
              <a:effectLst/>
              <a:uLnTx/>
              <a:uFillTx/>
              <a:latin typeface="Trebuchet MS" pitchFamily="34" charset="0"/>
              <a:cs typeface="Arial" pitchFamily="34" charset="0"/>
            </a:endParaRPr>
          </a:p>
          <a:p>
            <a:pPr marL="400050" marR="0" lvl="0" indent="-400050" defTabSz="914400" eaLnBrk="1" fontAlgn="auto" latinLnBrk="0" hangingPunct="1">
              <a:lnSpc>
                <a:spcPct val="100000"/>
              </a:lnSpc>
              <a:spcBef>
                <a:spcPts val="0"/>
              </a:spcBef>
              <a:spcAft>
                <a:spcPts val="0"/>
              </a:spcAft>
              <a:buClrTx/>
              <a:buSzTx/>
              <a:buFont typeface="+mj-lt"/>
              <a:buAutoNum type="romanLcPeriod"/>
              <a:tabLst/>
              <a:defRPr/>
            </a:pPr>
            <a:r>
              <a:rPr lang="en-US" kern="0" dirty="0">
                <a:solidFill>
                  <a:srgbClr val="002060"/>
                </a:solidFill>
                <a:latin typeface="Trebuchet MS" pitchFamily="34" charset="0"/>
                <a:cs typeface="Arial" pitchFamily="34" charset="0"/>
              </a:rPr>
              <a:t>BOC        if absent 2 days consecutively </a:t>
            </a:r>
          </a:p>
          <a:p>
            <a:pPr marR="0" lvl="0" defTabSz="914400" eaLnBrk="1" fontAlgn="auto" latinLnBrk="0" hangingPunct="1">
              <a:lnSpc>
                <a:spcPct val="100000"/>
              </a:lnSpc>
              <a:spcBef>
                <a:spcPts val="0"/>
              </a:spcBef>
              <a:spcAft>
                <a:spcPts val="0"/>
              </a:spcAft>
              <a:buClrTx/>
              <a:buSzTx/>
              <a:tabLst/>
              <a:defRPr/>
            </a:pPr>
            <a:r>
              <a:rPr lang="en-US" kern="0" dirty="0">
                <a:solidFill>
                  <a:srgbClr val="002060"/>
                </a:solidFill>
                <a:latin typeface="Trebuchet MS" pitchFamily="34" charset="0"/>
                <a:cs typeface="Arial" pitchFamily="34" charset="0"/>
              </a:rPr>
              <a:t>      without approval from HOD.</a:t>
            </a:r>
          </a:p>
          <a:p>
            <a:pPr marL="400050" marR="0" lvl="0" indent="-400050" defTabSz="914400" eaLnBrk="1" fontAlgn="auto" latinLnBrk="0" hangingPunct="1">
              <a:lnSpc>
                <a:spcPct val="100000"/>
              </a:lnSpc>
              <a:spcBef>
                <a:spcPts val="0"/>
              </a:spcBef>
              <a:spcAft>
                <a:spcPts val="0"/>
              </a:spcAft>
              <a:buClrTx/>
              <a:buSzTx/>
              <a:buFont typeface="+mj-lt"/>
              <a:buAutoNum type="romanLcPeriod"/>
              <a:tabLst/>
              <a:defRPr/>
            </a:pPr>
            <a:endParaRPr kumimoji="0" lang="en-US" sz="1800" b="0" i="0" u="none" strike="noStrike" kern="0" cap="none" spc="0" normalizeH="0" baseline="0" noProof="0" dirty="0">
              <a:ln>
                <a:noFill/>
              </a:ln>
              <a:solidFill>
                <a:srgbClr val="002060"/>
              </a:solidFill>
              <a:effectLst/>
              <a:uLnTx/>
              <a:uFillTx/>
              <a:latin typeface="Trebuchet MS" pitchFamily="34" charset="0"/>
              <a:cs typeface="Arial"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lang="en-US" kern="0" dirty="0">
              <a:solidFill>
                <a:sysClr val="windowText" lastClr="000000"/>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p:nvPr/>
        </p:nvCxnSpPr>
        <p:spPr>
          <a:xfrm>
            <a:off x="3962400" y="5181600"/>
            <a:ext cx="304800" cy="0"/>
          </a:xfrm>
          <a:prstGeom prst="straightConnector1">
            <a:avLst/>
          </a:prstGeom>
          <a:noFill/>
          <a:ln w="9525" cap="flat" cmpd="sng" algn="ctr">
            <a:solidFill>
              <a:srgbClr val="000066"/>
            </a:solidFill>
            <a:prstDash val="solid"/>
            <a:tailEnd type="arrow"/>
          </a:ln>
          <a:effectLst/>
        </p:spPr>
      </p:cxnSp>
    </p:spTree>
    <p:extLst>
      <p:ext uri="{BB962C8B-B14F-4D97-AF65-F5344CB8AC3E}">
        <p14:creationId xmlns:p14="http://schemas.microsoft.com/office/powerpoint/2010/main" val="390212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457200" y="1600200"/>
            <a:ext cx="8229600" cy="586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400" b="1" i="0" u="none" strike="noStrike" kern="1200" cap="none" spc="0" normalizeH="0" baseline="0" noProof="0" dirty="0" smtClean="0">
                <a:ln>
                  <a:noFill/>
                </a:ln>
                <a:solidFill>
                  <a:srgbClr val="002060"/>
                </a:solidFill>
                <a:effectLst/>
                <a:uLnTx/>
                <a:uFillTx/>
                <a:latin typeface="Trebuchet MS" pitchFamily="34" charset="0"/>
                <a:ea typeface="+mn-ea"/>
                <a:cs typeface="+mn-cs"/>
              </a:rPr>
              <a:t>Staff is encouraged to go for lunch anytime between 12:00 PM to 2:00 PM. However, lunch hour is confined to 1 hour and MUST NOT exceed 2:00 PM.</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800" b="0" i="0" u="sng" strike="noStrike" kern="1200" cap="none" spc="0" normalizeH="0" baseline="0" noProof="0" dirty="0" smtClean="0">
                <a:ln>
                  <a:noFill/>
                </a:ln>
                <a:solidFill>
                  <a:srgbClr val="002060"/>
                </a:solidFill>
                <a:effectLst/>
                <a:uLnTx/>
                <a:uFillTx/>
                <a:latin typeface="Trebuchet MS" pitchFamily="34" charset="0"/>
                <a:ea typeface="+mn-ea"/>
                <a:cs typeface="+mn-cs"/>
              </a:rPr>
              <a:t>Examples:</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dirty="0" smtClean="0">
                <a:ln>
                  <a:noFill/>
                </a:ln>
                <a:solidFill>
                  <a:srgbClr val="002060"/>
                </a:solidFill>
                <a:effectLst/>
                <a:uLnTx/>
                <a:uFillTx/>
                <a:latin typeface="Trebuchet MS" pitchFamily="34" charset="0"/>
                <a:ea typeface="+mn-ea"/>
                <a:cs typeface="+mn-cs"/>
              </a:rPr>
              <a:t>12:15 PM – 1:15 PM (Allowed)</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dirty="0" smtClean="0">
                <a:ln>
                  <a:noFill/>
                </a:ln>
                <a:solidFill>
                  <a:srgbClr val="002060"/>
                </a:solidFill>
                <a:effectLst/>
                <a:uLnTx/>
                <a:uFillTx/>
                <a:latin typeface="Trebuchet MS" pitchFamily="34" charset="0"/>
                <a:ea typeface="+mn-ea"/>
                <a:cs typeface="+mn-cs"/>
              </a:rPr>
              <a:t>12:45 PM – 1:45 PM (Allowed)</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dirty="0" smtClean="0">
                <a:ln>
                  <a:noFill/>
                </a:ln>
                <a:solidFill>
                  <a:srgbClr val="FF0000"/>
                </a:solidFill>
                <a:effectLst/>
                <a:uLnTx/>
                <a:uFillTx/>
                <a:latin typeface="Trebuchet MS" pitchFamily="34" charset="0"/>
                <a:ea typeface="+mn-ea"/>
                <a:cs typeface="+mn-cs"/>
              </a:rPr>
              <a:t>1: 05 PM – 2:05 PM (Not Allowed)</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dirty="0" smtClean="0">
                <a:ln>
                  <a:noFill/>
                </a:ln>
                <a:solidFill>
                  <a:srgbClr val="FF0000"/>
                </a:solidFill>
                <a:effectLst/>
                <a:uLnTx/>
                <a:uFillTx/>
                <a:latin typeface="Trebuchet MS" pitchFamily="34" charset="0"/>
                <a:ea typeface="+mn-ea"/>
                <a:cs typeface="+mn-cs"/>
              </a:rPr>
              <a:t>1: 30 PM – 2:30 PM (Not Allowed)</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dirty="0" smtClean="0">
                <a:ln>
                  <a:noFill/>
                </a:ln>
                <a:solidFill>
                  <a:srgbClr val="002060"/>
                </a:solidFill>
                <a:effectLst/>
                <a:uLnTx/>
                <a:uFillTx/>
                <a:latin typeface="Trebuchet MS" pitchFamily="34" charset="0"/>
                <a:ea typeface="+mn-ea"/>
                <a:cs typeface="+mn-cs"/>
              </a:rPr>
              <a:t>1.30 PM – 2:00 PM (Allowed)</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rgbClr val="002060"/>
              </a:solidFill>
              <a:effectLst/>
              <a:uLnTx/>
              <a:uFillTx/>
              <a:latin typeface="Calibri"/>
              <a:ea typeface="+mn-ea"/>
              <a:cs typeface="+mn-cs"/>
            </a:endParaRPr>
          </a:p>
        </p:txBody>
      </p:sp>
      <p:sp>
        <p:nvSpPr>
          <p:cNvPr id="6" name="Title 2"/>
          <p:cNvSpPr txBox="1">
            <a:spLocks/>
          </p:cNvSpPr>
          <p:nvPr/>
        </p:nvSpPr>
        <p:spPr bwMode="auto">
          <a:xfrm>
            <a:off x="457200" y="274638"/>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FLEXIBLE LUNCH HOUR</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3429000"/>
            <a:ext cx="2286000" cy="3429000"/>
          </a:xfrm>
          <a:prstGeom prst="rect">
            <a:avLst/>
          </a:prstGeom>
        </p:spPr>
      </p:pic>
    </p:spTree>
    <p:extLst>
      <p:ext uri="{BB962C8B-B14F-4D97-AF65-F5344CB8AC3E}">
        <p14:creationId xmlns:p14="http://schemas.microsoft.com/office/powerpoint/2010/main" val="3321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bwMode="auto">
          <a:xfrm>
            <a:off x="914400" y="762000"/>
            <a:ext cx="7543800" cy="914400"/>
          </a:xfrm>
          <a:prstGeom prst="rect">
            <a:avLst/>
          </a:prstGeom>
          <a:gradFill rotWithShape="1">
            <a:gsLst>
              <a:gs pos="0">
                <a:srgbClr val="0F6FC6">
                  <a:tint val="50000"/>
                  <a:satMod val="300000"/>
                </a:srgbClr>
              </a:gs>
              <a:gs pos="35000">
                <a:srgbClr val="0F6FC6">
                  <a:tint val="37000"/>
                  <a:satMod val="300000"/>
                </a:srgbClr>
              </a:gs>
              <a:gs pos="100000">
                <a:srgbClr val="0F6FC6">
                  <a:tint val="15000"/>
                  <a:satMod val="350000"/>
                </a:srgbClr>
              </a:gs>
            </a:gsLst>
            <a:lin ang="16200000" scaled="1"/>
          </a:gradFill>
          <a:ln w="9525" cap="flat" cmpd="sng" algn="ctr">
            <a:solidFill>
              <a:srgbClr val="0F6FC6">
                <a:shade val="95000"/>
                <a:satMod val="105000"/>
              </a:srgbClr>
            </a:solid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002060"/>
                </a:solidFill>
                <a:effectLst/>
                <a:uLnTx/>
                <a:uFillTx/>
                <a:latin typeface="Trebuchet MS" pitchFamily="34" charset="0"/>
                <a:ea typeface="+mn-ea"/>
                <a:cs typeface="+mn-cs"/>
              </a:rPr>
              <a:t>WELCOME TO TOP GLOVE</a:t>
            </a:r>
            <a:endParaRPr kumimoji="0" lang="en-US" sz="4400" b="0"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5" name="Rectangle 4"/>
          <p:cNvSpPr/>
          <p:nvPr/>
        </p:nvSpPr>
        <p:spPr>
          <a:xfrm>
            <a:off x="710852" y="1905000"/>
            <a:ext cx="8229600" cy="1397306"/>
          </a:xfrm>
          <a:prstGeom prst="rect">
            <a:avLst/>
          </a:prstGeom>
        </p:spPr>
        <p:txBody>
          <a:bodyPr wrap="square">
            <a:spAutoFit/>
          </a:bodyPr>
          <a:lstStyle/>
          <a:p>
            <a:pPr lvl="0">
              <a:spcBef>
                <a:spcPct val="20000"/>
              </a:spcBef>
            </a:pPr>
            <a:r>
              <a:rPr lang="en-US" sz="1900" dirty="0">
                <a:solidFill>
                  <a:srgbClr val="002060"/>
                </a:solidFill>
                <a:latin typeface="Trebuchet MS" pitchFamily="34" charset="0"/>
                <a:cs typeface="+mn-cs"/>
              </a:rPr>
              <a:t>Congratulations on your employment in TG. </a:t>
            </a:r>
          </a:p>
          <a:p>
            <a:pPr lvl="0">
              <a:spcBef>
                <a:spcPct val="20000"/>
              </a:spcBef>
            </a:pPr>
            <a:endParaRPr lang="en-US" sz="1900" dirty="0">
              <a:solidFill>
                <a:srgbClr val="002060"/>
              </a:solidFill>
              <a:latin typeface="Trebuchet MS" pitchFamily="34" charset="0"/>
              <a:cs typeface="+mn-cs"/>
            </a:endParaRPr>
          </a:p>
          <a:p>
            <a:pPr lvl="0">
              <a:spcBef>
                <a:spcPct val="20000"/>
              </a:spcBef>
            </a:pPr>
            <a:r>
              <a:rPr lang="en-US" sz="1900" dirty="0">
                <a:solidFill>
                  <a:srgbClr val="002060"/>
                </a:solidFill>
                <a:latin typeface="Trebuchet MS" pitchFamily="34" charset="0"/>
                <a:cs typeface="+mn-cs"/>
              </a:rPr>
              <a:t>You have </a:t>
            </a:r>
            <a:r>
              <a:rPr lang="en-US" sz="1900" dirty="0" smtClean="0">
                <a:solidFill>
                  <a:srgbClr val="002060"/>
                </a:solidFill>
                <a:latin typeface="Trebuchet MS" pitchFamily="34" charset="0"/>
                <a:cs typeface="+mn-cs"/>
              </a:rPr>
              <a:t>now joined </a:t>
            </a:r>
            <a:r>
              <a:rPr lang="en-US" sz="1900" dirty="0">
                <a:solidFill>
                  <a:srgbClr val="002060"/>
                </a:solidFill>
                <a:latin typeface="Trebuchet MS" pitchFamily="34" charset="0"/>
                <a:cs typeface="+mn-cs"/>
              </a:rPr>
              <a:t>a team of </a:t>
            </a:r>
            <a:r>
              <a:rPr lang="en-US" sz="2000" b="1" u="sng" dirty="0" smtClean="0">
                <a:solidFill>
                  <a:srgbClr val="002060"/>
                </a:solidFill>
                <a:latin typeface="Trebuchet MS" pitchFamily="34" charset="0"/>
                <a:cs typeface="+mn-cs"/>
              </a:rPr>
              <a:t>more than 10,000 </a:t>
            </a:r>
            <a:r>
              <a:rPr lang="en-US" sz="1900" dirty="0" smtClean="0">
                <a:solidFill>
                  <a:srgbClr val="002060"/>
                </a:solidFill>
                <a:latin typeface="Trebuchet MS" pitchFamily="34" charset="0"/>
                <a:cs typeface="+mn-cs"/>
              </a:rPr>
              <a:t>employees</a:t>
            </a:r>
            <a:r>
              <a:rPr lang="en-US" sz="1900" dirty="0">
                <a:solidFill>
                  <a:srgbClr val="002060"/>
                </a:solidFill>
                <a:latin typeface="Trebuchet MS" pitchFamily="34" charset="0"/>
                <a:cs typeface="+mn-cs"/>
              </a:rPr>
              <a:t>, who are dedicated to support TG’s vision &amp; mission.</a:t>
            </a:r>
          </a:p>
        </p:txBody>
      </p:sp>
      <p:pic>
        <p:nvPicPr>
          <p:cNvPr id="6" name="Picture 15"/>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8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81000" y="3302306"/>
            <a:ext cx="6553200" cy="3098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72890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600075" y="427037"/>
            <a:ext cx="8229600" cy="868362"/>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TARDINESS (LUNCH)</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399"/>
            <a:ext cx="3558548" cy="2859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581400" y="1600200"/>
            <a:ext cx="5248275" cy="2554545"/>
          </a:xfrm>
          <a:prstGeom prst="rect">
            <a:avLst/>
          </a:prstGeom>
          <a:noFill/>
        </p:spPr>
        <p:txBody>
          <a:bodyPr wrap="square" rtlCol="0">
            <a:spAutoFit/>
          </a:bodyPr>
          <a:lstStyle/>
          <a:p>
            <a:r>
              <a:rPr lang="en-US" sz="2000" dirty="0" smtClean="0">
                <a:solidFill>
                  <a:srgbClr val="002060"/>
                </a:solidFill>
                <a:latin typeface="Trebuchet MS" pitchFamily="34" charset="0"/>
              </a:rPr>
              <a:t>Penalty charges for being late after lunch:</a:t>
            </a:r>
          </a:p>
          <a:p>
            <a:endParaRPr lang="en-US" sz="2000" dirty="0">
              <a:solidFill>
                <a:srgbClr val="002060"/>
              </a:solidFill>
              <a:latin typeface="Trebuchet MS" pitchFamily="34" charset="0"/>
            </a:endParaRPr>
          </a:p>
          <a:p>
            <a:r>
              <a:rPr lang="en-US" sz="2000" dirty="0" smtClean="0">
                <a:solidFill>
                  <a:srgbClr val="002060"/>
                </a:solidFill>
                <a:latin typeface="Trebuchet MS" pitchFamily="34" charset="0"/>
              </a:rPr>
              <a:t>Late 1 – 15 minutes = RM 0.50 penalty</a:t>
            </a:r>
          </a:p>
          <a:p>
            <a:endParaRPr lang="en-US" sz="2000" dirty="0">
              <a:solidFill>
                <a:srgbClr val="002060"/>
              </a:solidFill>
              <a:latin typeface="Trebuchet MS" pitchFamily="34" charset="0"/>
            </a:endParaRPr>
          </a:p>
          <a:p>
            <a:r>
              <a:rPr lang="en-US" sz="2000" dirty="0" smtClean="0">
                <a:solidFill>
                  <a:srgbClr val="002060"/>
                </a:solidFill>
                <a:latin typeface="Trebuchet MS" pitchFamily="34" charset="0"/>
              </a:rPr>
              <a:t>Late &gt; 15 minutes = RM 1.00 penalty</a:t>
            </a:r>
          </a:p>
          <a:p>
            <a:endParaRPr lang="en-US" sz="2000" dirty="0">
              <a:solidFill>
                <a:srgbClr val="002060"/>
              </a:solidFill>
              <a:latin typeface="Trebuchet MS" pitchFamily="34" charset="0"/>
            </a:endParaRPr>
          </a:p>
          <a:p>
            <a:r>
              <a:rPr lang="en-US" sz="2000" dirty="0" smtClean="0">
                <a:solidFill>
                  <a:srgbClr val="002060"/>
                </a:solidFill>
                <a:latin typeface="Trebuchet MS" pitchFamily="34" charset="0"/>
              </a:rPr>
              <a:t>Late &gt; 30 minutes = penalty computed based on basic salary</a:t>
            </a:r>
          </a:p>
        </p:txBody>
      </p:sp>
      <p:sp>
        <p:nvSpPr>
          <p:cNvPr id="9" name="TextBox 8"/>
          <p:cNvSpPr txBox="1"/>
          <p:nvPr/>
        </p:nvSpPr>
        <p:spPr>
          <a:xfrm>
            <a:off x="457200" y="4244454"/>
            <a:ext cx="7315200" cy="19082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2060"/>
                </a:solidFill>
                <a:effectLst/>
                <a:uLnTx/>
                <a:uFillTx/>
                <a:latin typeface="Trebuchet MS" pitchFamily="34" charset="0"/>
              </a:rPr>
              <a:t>Example if late for 2 hour: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2060"/>
              </a:solidFill>
              <a:effectLst/>
              <a:uLnTx/>
              <a:uFillTx/>
              <a:latin typeface="Trebuchet MS"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2060"/>
                </a:solidFill>
                <a:effectLst/>
                <a:uLnTx/>
                <a:uFillTx/>
                <a:latin typeface="Trebuchet MS" pitchFamily="34" charset="0"/>
              </a:rPr>
              <a:t>RM21.00 / (60 minutes x 8 hours / day) = RM 0.04 per minute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2060"/>
              </a:solidFill>
              <a:effectLst/>
              <a:uLnTx/>
              <a:uFillTx/>
              <a:latin typeface="Trebuchet MS"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2060"/>
                </a:solidFill>
                <a:effectLst/>
                <a:uLnTx/>
                <a:uFillTx/>
                <a:latin typeface="Trebuchet MS" pitchFamily="34" charset="0"/>
              </a:rPr>
              <a:t>RM 0.04 x 120 minutes = RM 5.25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180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9">
                                            <p:txEl>
                                              <p:pRg st="4" end="4"/>
                                            </p:txEl>
                                          </p:spTgt>
                                        </p:tgtEl>
                                        <p:attrNameLst>
                                          <p:attrName>style.visibility</p:attrName>
                                        </p:attrNameLst>
                                      </p:cBhvr>
                                      <p:to>
                                        <p:strVal val="visible"/>
                                      </p:to>
                                    </p:set>
                                    <p:animEffect transition="in" filter="fade">
                                      <p:cBhvr>
                                        <p:cTn id="4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smtClean="0">
                <a:ln>
                  <a:noFill/>
                </a:ln>
                <a:solidFill>
                  <a:srgbClr val="002060"/>
                </a:solidFill>
                <a:effectLst/>
                <a:uLnTx/>
                <a:uFillTx/>
                <a:latin typeface="Calibri"/>
                <a:ea typeface="+mn-ea"/>
                <a:cs typeface="+mn-cs"/>
              </a:rPr>
              <a:t>Annual Leave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smtClean="0">
                <a:ln>
                  <a:noFill/>
                </a:ln>
                <a:solidFill>
                  <a:srgbClr val="002060"/>
                </a:solidFill>
                <a:effectLst/>
                <a:uLnTx/>
                <a:uFillTx/>
                <a:latin typeface="Calibri"/>
                <a:ea typeface="+mn-ea"/>
                <a:cs typeface="+mn-cs"/>
              </a:rPr>
              <a:t>Compassionate Leave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smtClean="0">
                <a:ln>
                  <a:noFill/>
                </a:ln>
                <a:solidFill>
                  <a:srgbClr val="002060"/>
                </a:solidFill>
                <a:effectLst/>
                <a:uLnTx/>
                <a:uFillTx/>
                <a:latin typeface="Calibri"/>
                <a:ea typeface="+mn-ea"/>
                <a:cs typeface="+mn-cs"/>
              </a:rPr>
              <a:t>Marriage Leave </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smtClean="0">
                <a:ln>
                  <a:noFill/>
                </a:ln>
                <a:solidFill>
                  <a:srgbClr val="002060"/>
                </a:solidFill>
                <a:effectLst/>
                <a:uLnTx/>
                <a:uFillTx/>
                <a:latin typeface="Calibri"/>
                <a:ea typeface="+mn-ea"/>
                <a:cs typeface="+mn-cs"/>
              </a:rPr>
              <a:t>Medical Leave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smtClean="0">
                <a:ln>
                  <a:noFill/>
                </a:ln>
                <a:solidFill>
                  <a:srgbClr val="002060"/>
                </a:solidFill>
                <a:effectLst/>
                <a:uLnTx/>
                <a:uFillTx/>
                <a:latin typeface="Calibri"/>
                <a:ea typeface="+mn-ea"/>
                <a:cs typeface="+mn-cs"/>
              </a:rPr>
              <a:t>Examination Leave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smtClean="0">
                <a:ln>
                  <a:noFill/>
                </a:ln>
                <a:solidFill>
                  <a:srgbClr val="002060"/>
                </a:solidFill>
                <a:effectLst/>
                <a:uLnTx/>
                <a:uFillTx/>
                <a:latin typeface="Calibri"/>
                <a:ea typeface="+mn-ea"/>
                <a:cs typeface="+mn-cs"/>
              </a:rPr>
              <a:t>Maternity Leave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smtClean="0">
                <a:ln>
                  <a:noFill/>
                </a:ln>
                <a:solidFill>
                  <a:srgbClr val="002060"/>
                </a:solidFill>
                <a:effectLst/>
                <a:uLnTx/>
                <a:uFillTx/>
                <a:latin typeface="Calibri"/>
                <a:ea typeface="+mn-ea"/>
                <a:cs typeface="+mn-cs"/>
              </a:rPr>
              <a:t>Paternity Leave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lang="en-US" dirty="0" smtClean="0">
                <a:solidFill>
                  <a:srgbClr val="002060"/>
                </a:solidFill>
                <a:latin typeface="Calibri"/>
              </a:rPr>
              <a:t>Convocation Leave</a:t>
            </a:r>
            <a:endParaRPr kumimoji="0" lang="en-US" sz="3200" b="0" i="0" u="none" strike="noStrike" kern="1200" cap="none" spc="0" normalizeH="0" baseline="0" noProof="0" dirty="0">
              <a:ln>
                <a:noFill/>
              </a:ln>
              <a:solidFill>
                <a:srgbClr val="002060"/>
              </a:solidFill>
              <a:effectLst/>
              <a:uLnTx/>
              <a:uFillTx/>
              <a:latin typeface="Calibri"/>
              <a:ea typeface="+mn-ea"/>
              <a:cs typeface="+mn-cs"/>
            </a:endParaRPr>
          </a:p>
        </p:txBody>
      </p:sp>
      <p:sp>
        <p:nvSpPr>
          <p:cNvPr id="3" name="Title 2"/>
          <p:cNvSpPr txBox="1">
            <a:spLocks/>
          </p:cNvSpPr>
          <p:nvPr/>
        </p:nvSpPr>
        <p:spPr bwMode="auto">
          <a:xfrm>
            <a:off x="457200" y="457200"/>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LEAVE ENTITLEMENT</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Tree>
    <p:extLst>
      <p:ext uri="{BB962C8B-B14F-4D97-AF65-F5344CB8AC3E}">
        <p14:creationId xmlns:p14="http://schemas.microsoft.com/office/powerpoint/2010/main" val="159728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bwMode="auto">
          <a:xfrm>
            <a:off x="457200" y="1547018"/>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800" b="1" u="sng" dirty="0" smtClean="0">
                <a:solidFill>
                  <a:srgbClr val="002060"/>
                </a:solidFill>
                <a:latin typeface="Trebuchet MS" pitchFamily="34" charset="0"/>
              </a:rPr>
              <a:t>Annual Leave (AL)</a:t>
            </a:r>
          </a:p>
          <a:p>
            <a:r>
              <a:rPr lang="en-US" sz="1800" b="1" u="sng" dirty="0" smtClean="0">
                <a:solidFill>
                  <a:srgbClr val="FF0000"/>
                </a:solidFill>
                <a:latin typeface="Trebuchet MS" pitchFamily="34" charset="0"/>
              </a:rPr>
              <a:t>14 days </a:t>
            </a:r>
            <a:r>
              <a:rPr lang="en-US" sz="1800" dirty="0" smtClean="0">
                <a:solidFill>
                  <a:srgbClr val="002060"/>
                </a:solidFill>
                <a:latin typeface="Trebuchet MS" pitchFamily="34" charset="0"/>
              </a:rPr>
              <a:t>of annual leave per annum.</a:t>
            </a:r>
          </a:p>
          <a:p>
            <a:r>
              <a:rPr lang="en-US" sz="1800" dirty="0" smtClean="0">
                <a:solidFill>
                  <a:srgbClr val="002060"/>
                </a:solidFill>
                <a:latin typeface="Trebuchet MS" pitchFamily="34" charset="0"/>
              </a:rPr>
              <a:t>Application for leave must be made using the e-leave with prior notice of </a:t>
            </a:r>
            <a:r>
              <a:rPr lang="en-US" sz="1800" b="1" u="sng" dirty="0" smtClean="0">
                <a:solidFill>
                  <a:srgbClr val="FF0000"/>
                </a:solidFill>
                <a:latin typeface="Trebuchet MS" pitchFamily="34" charset="0"/>
              </a:rPr>
              <a:t>minimum 3 days  </a:t>
            </a:r>
            <a:r>
              <a:rPr lang="en-US" sz="1800" dirty="0" smtClean="0">
                <a:solidFill>
                  <a:srgbClr val="002060"/>
                </a:solidFill>
                <a:latin typeface="Trebuchet MS" pitchFamily="34" charset="0"/>
              </a:rPr>
              <a:t>given to HOD.</a:t>
            </a:r>
          </a:p>
          <a:p>
            <a:r>
              <a:rPr lang="en-US" sz="1800" dirty="0" smtClean="0">
                <a:solidFill>
                  <a:srgbClr val="002060"/>
                </a:solidFill>
                <a:latin typeface="Trebuchet MS" pitchFamily="34" charset="0"/>
              </a:rPr>
              <a:t>entitled  to </a:t>
            </a:r>
            <a:r>
              <a:rPr lang="en-US" sz="1800" b="1" u="sng" dirty="0" smtClean="0">
                <a:solidFill>
                  <a:srgbClr val="FF0000"/>
                </a:solidFill>
                <a:latin typeface="Trebuchet MS" pitchFamily="34" charset="0"/>
              </a:rPr>
              <a:t>2 hours </a:t>
            </a:r>
            <a:r>
              <a:rPr lang="en-US" sz="1800" dirty="0" smtClean="0">
                <a:solidFill>
                  <a:srgbClr val="002060"/>
                </a:solidFill>
                <a:latin typeface="Trebuchet MS" pitchFamily="34" charset="0"/>
              </a:rPr>
              <a:t>and </a:t>
            </a:r>
            <a:r>
              <a:rPr lang="en-US" sz="1800" b="1" u="sng" dirty="0" smtClean="0">
                <a:solidFill>
                  <a:srgbClr val="FF0000"/>
                </a:solidFill>
                <a:latin typeface="Trebuchet MS" pitchFamily="34" charset="0"/>
              </a:rPr>
              <a:t>4 hours </a:t>
            </a:r>
            <a:r>
              <a:rPr lang="en-US" sz="1800" dirty="0" smtClean="0">
                <a:solidFill>
                  <a:srgbClr val="002060"/>
                </a:solidFill>
                <a:latin typeface="Trebuchet MS" pitchFamily="34" charset="0"/>
              </a:rPr>
              <a:t>time off too.</a:t>
            </a:r>
          </a:p>
          <a:p>
            <a:pPr marL="0" indent="0">
              <a:buFont typeface="Arial" charset="0"/>
              <a:buNone/>
            </a:pPr>
            <a:endParaRPr lang="en-US" sz="1800" dirty="0" smtClean="0">
              <a:solidFill>
                <a:srgbClr val="002060"/>
              </a:solidFill>
              <a:latin typeface="Trebuchet MS" pitchFamily="34" charset="0"/>
            </a:endParaRPr>
          </a:p>
          <a:p>
            <a:pPr marL="0" indent="0">
              <a:buFont typeface="Arial" charset="0"/>
              <a:buNone/>
            </a:pPr>
            <a:r>
              <a:rPr lang="en-US" sz="2000" b="1" u="sng" dirty="0" smtClean="0">
                <a:solidFill>
                  <a:srgbClr val="002060"/>
                </a:solidFill>
                <a:latin typeface="Trebuchet MS" pitchFamily="34" charset="0"/>
              </a:rPr>
              <a:t>Emergency Leave (EL) ( not &gt; 5 times )</a:t>
            </a:r>
          </a:p>
          <a:p>
            <a:r>
              <a:rPr lang="en-US" sz="2000" dirty="0" smtClean="0">
                <a:solidFill>
                  <a:srgbClr val="002060"/>
                </a:solidFill>
                <a:latin typeface="Trebuchet MS" pitchFamily="34" charset="0"/>
              </a:rPr>
              <a:t>AL            EL if employee taken the Leave </a:t>
            </a:r>
            <a:r>
              <a:rPr lang="en-US" sz="2000" u="sng" dirty="0" smtClean="0">
                <a:solidFill>
                  <a:srgbClr val="002060"/>
                </a:solidFill>
                <a:latin typeface="Trebuchet MS" pitchFamily="34" charset="0"/>
              </a:rPr>
              <a:t>BEFORE</a:t>
            </a:r>
            <a:r>
              <a:rPr lang="en-US" sz="2000" dirty="0" smtClean="0">
                <a:solidFill>
                  <a:srgbClr val="002060"/>
                </a:solidFill>
                <a:latin typeface="Trebuchet MS" pitchFamily="34" charset="0"/>
              </a:rPr>
              <a:t> prior approval. </a:t>
            </a:r>
          </a:p>
          <a:p>
            <a:r>
              <a:rPr lang="en-US" sz="1800" dirty="0" smtClean="0">
                <a:solidFill>
                  <a:srgbClr val="002060"/>
                </a:solidFill>
                <a:latin typeface="Trebuchet MS" pitchFamily="34" charset="0"/>
              </a:rPr>
              <a:t>Training letter (TL) will be issued with </a:t>
            </a:r>
            <a:r>
              <a:rPr lang="en-US" sz="1800" u="sng" dirty="0" smtClean="0">
                <a:solidFill>
                  <a:srgbClr val="002060"/>
                </a:solidFill>
                <a:latin typeface="Trebuchet MS" pitchFamily="34" charset="0"/>
              </a:rPr>
              <a:t>5 demerit points </a:t>
            </a:r>
            <a:r>
              <a:rPr lang="en-US" sz="1800" dirty="0" smtClean="0">
                <a:solidFill>
                  <a:srgbClr val="002060"/>
                </a:solidFill>
                <a:latin typeface="Trebuchet MS" pitchFamily="34" charset="0"/>
              </a:rPr>
              <a:t>on the 6</a:t>
            </a:r>
            <a:r>
              <a:rPr lang="en-US" sz="1800" baseline="30000" dirty="0" smtClean="0">
                <a:solidFill>
                  <a:srgbClr val="002060"/>
                </a:solidFill>
                <a:latin typeface="Trebuchet MS" pitchFamily="34" charset="0"/>
              </a:rPr>
              <a:t>th</a:t>
            </a:r>
            <a:r>
              <a:rPr lang="en-US" sz="1800" dirty="0" smtClean="0">
                <a:solidFill>
                  <a:srgbClr val="002060"/>
                </a:solidFill>
                <a:latin typeface="Trebuchet MS" pitchFamily="34" charset="0"/>
              </a:rPr>
              <a:t> EL in a year.</a:t>
            </a:r>
          </a:p>
          <a:p>
            <a:r>
              <a:rPr lang="en-US" sz="1800" dirty="0" smtClean="0">
                <a:solidFill>
                  <a:srgbClr val="002060"/>
                </a:solidFill>
                <a:latin typeface="Trebuchet MS" pitchFamily="34" charset="0"/>
              </a:rPr>
              <a:t>Upon returning to work, the concerned employee will have to fill in Leave / E –leave form and substantiate/ with necessary documents</a:t>
            </a:r>
          </a:p>
          <a:p>
            <a:pPr marL="0" indent="0">
              <a:buFont typeface="Arial" charset="0"/>
              <a:buNone/>
            </a:pPr>
            <a:endParaRPr lang="en-US" sz="1800" dirty="0" smtClean="0">
              <a:latin typeface="Trebuchet MS" pitchFamily="34" charset="0"/>
            </a:endParaRPr>
          </a:p>
          <a:p>
            <a:endParaRPr lang="en-US" dirty="0">
              <a:latin typeface="Trebuchet MS" pitchFamily="34" charset="0"/>
            </a:endParaRPr>
          </a:p>
        </p:txBody>
      </p:sp>
      <p:sp>
        <p:nvSpPr>
          <p:cNvPr id="9" name="Title 2"/>
          <p:cNvSpPr txBox="1">
            <a:spLocks/>
          </p:cNvSpPr>
          <p:nvPr/>
        </p:nvSpPr>
        <p:spPr bwMode="auto">
          <a:xfrm>
            <a:off x="533400" y="404018"/>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ANNUAL LEAVE</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cxnSp>
        <p:nvCxnSpPr>
          <p:cNvPr id="10" name="Straight Arrow Connector 9"/>
          <p:cNvCxnSpPr/>
          <p:nvPr/>
        </p:nvCxnSpPr>
        <p:spPr>
          <a:xfrm>
            <a:off x="1253647" y="4043819"/>
            <a:ext cx="533400" cy="0"/>
          </a:xfrm>
          <a:prstGeom prst="straightConnector1">
            <a:avLst/>
          </a:prstGeom>
          <a:noFill/>
          <a:ln w="9525" cap="flat" cmpd="sng" algn="ctr">
            <a:solidFill>
              <a:srgbClr val="000066"/>
            </a:solidFill>
            <a:prstDash val="solid"/>
            <a:tailEnd type="arrow"/>
          </a:ln>
          <a:effectLst/>
        </p:spPr>
      </p:cxnSp>
    </p:spTree>
    <p:extLst>
      <p:ext uri="{BB962C8B-B14F-4D97-AF65-F5344CB8AC3E}">
        <p14:creationId xmlns:p14="http://schemas.microsoft.com/office/powerpoint/2010/main" val="391520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457200" y="1600200"/>
            <a:ext cx="8382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smtClean="0">
                <a:solidFill>
                  <a:srgbClr val="002060"/>
                </a:solidFill>
                <a:latin typeface="Trebuchet MS" pitchFamily="34" charset="0"/>
              </a:rPr>
              <a:t>Compassionate Leave </a:t>
            </a:r>
            <a:r>
              <a:rPr lang="en-US" sz="1800" dirty="0" smtClean="0">
                <a:solidFill>
                  <a:srgbClr val="002060"/>
                </a:solidFill>
                <a:latin typeface="Trebuchet MS" pitchFamily="34" charset="0"/>
              </a:rPr>
              <a:t>(death of spouse, children, parents, siblings, parent-in-law and grandparents).</a:t>
            </a:r>
          </a:p>
          <a:p>
            <a:pPr marL="0" indent="0">
              <a:buFont typeface="Arial" charset="0"/>
              <a:buNone/>
            </a:pPr>
            <a:endParaRPr lang="en-US" sz="1800" dirty="0" smtClean="0">
              <a:solidFill>
                <a:srgbClr val="002060"/>
              </a:solidFill>
              <a:latin typeface="Trebuchet MS" pitchFamily="34" charset="0"/>
            </a:endParaRPr>
          </a:p>
          <a:p>
            <a:pPr marL="0" indent="0">
              <a:buFont typeface="Arial" charset="0"/>
              <a:buNone/>
            </a:pPr>
            <a:r>
              <a:rPr lang="en-US" sz="1800" dirty="0" smtClean="0">
                <a:solidFill>
                  <a:srgbClr val="002060"/>
                </a:solidFill>
                <a:latin typeface="Trebuchet MS" pitchFamily="34" charset="0"/>
              </a:rPr>
              <a:t>Employee will be eligible for Compassionate Leave </a:t>
            </a:r>
            <a:r>
              <a:rPr lang="en-US" sz="1800" dirty="0" smtClean="0">
                <a:solidFill>
                  <a:srgbClr val="FF0000"/>
                </a:solidFill>
                <a:latin typeface="Trebuchet MS" pitchFamily="34" charset="0"/>
              </a:rPr>
              <a:t>with basic pay subject to maximum of 8 working days per annum </a:t>
            </a:r>
            <a:r>
              <a:rPr lang="en-US" sz="1800" dirty="0" smtClean="0">
                <a:solidFill>
                  <a:srgbClr val="002060"/>
                </a:solidFill>
                <a:latin typeface="Trebuchet MS" pitchFamily="34" charset="0"/>
              </a:rPr>
              <a:t>(subject to adequate notification)</a:t>
            </a:r>
          </a:p>
          <a:p>
            <a:pPr marL="0" indent="0">
              <a:buFont typeface="Arial" charset="0"/>
              <a:buNone/>
            </a:pPr>
            <a:endParaRPr lang="en-US" sz="1800" dirty="0" smtClean="0">
              <a:solidFill>
                <a:srgbClr val="002060"/>
              </a:solidFill>
              <a:latin typeface="Trebuchet MS" pitchFamily="34" charset="0"/>
            </a:endParaRPr>
          </a:p>
          <a:p>
            <a:pPr marL="0" indent="0">
              <a:buFont typeface="Arial" charset="0"/>
              <a:buNone/>
            </a:pPr>
            <a:r>
              <a:rPr lang="en-US" sz="1800" dirty="0" smtClean="0">
                <a:solidFill>
                  <a:srgbClr val="002060"/>
                </a:solidFill>
                <a:latin typeface="Trebuchet MS" pitchFamily="34" charset="0"/>
              </a:rPr>
              <a:t> </a:t>
            </a:r>
            <a:r>
              <a:rPr lang="en-US" sz="1800" b="1" u="sng" dirty="0" smtClean="0">
                <a:solidFill>
                  <a:srgbClr val="002060"/>
                </a:solidFill>
                <a:latin typeface="Trebuchet MS" pitchFamily="34" charset="0"/>
              </a:rPr>
              <a:t>In the case of;</a:t>
            </a:r>
          </a:p>
          <a:p>
            <a:pPr marL="0" indent="0">
              <a:buFont typeface="Arial" charset="0"/>
              <a:buNone/>
            </a:pPr>
            <a:r>
              <a:rPr lang="en-US" sz="1800" dirty="0" smtClean="0">
                <a:solidFill>
                  <a:srgbClr val="002060"/>
                </a:solidFill>
                <a:latin typeface="Trebuchet MS" pitchFamily="34" charset="0"/>
              </a:rPr>
              <a:t>     </a:t>
            </a:r>
            <a:r>
              <a:rPr lang="en-US" sz="1800" b="1" dirty="0" smtClean="0">
                <a:solidFill>
                  <a:srgbClr val="002060"/>
                </a:solidFill>
                <a:latin typeface="Trebuchet MS" pitchFamily="34" charset="0"/>
              </a:rPr>
              <a:t>Death of spouse, children, parents &amp; parent-in-law                    = 2 days</a:t>
            </a:r>
          </a:p>
          <a:p>
            <a:pPr marL="0" indent="0">
              <a:buFont typeface="Arial" charset="0"/>
              <a:buNone/>
            </a:pPr>
            <a:r>
              <a:rPr lang="en-US" sz="1800" b="1" dirty="0" smtClean="0">
                <a:solidFill>
                  <a:srgbClr val="002060"/>
                </a:solidFill>
                <a:latin typeface="Trebuchet MS" pitchFamily="34" charset="0"/>
              </a:rPr>
              <a:t>     Death of siblings and grandparents		                         = 1 day</a:t>
            </a:r>
          </a:p>
          <a:p>
            <a:pPr marL="0" indent="0">
              <a:buFont typeface="Arial" charset="0"/>
              <a:buNone/>
            </a:pPr>
            <a:r>
              <a:rPr lang="en-US" sz="1800" dirty="0" smtClean="0">
                <a:solidFill>
                  <a:srgbClr val="002060"/>
                </a:solidFill>
                <a:latin typeface="Trebuchet MS" pitchFamily="34" charset="0"/>
              </a:rPr>
              <a:t> </a:t>
            </a:r>
          </a:p>
          <a:p>
            <a:pPr marL="0" indent="0">
              <a:buFont typeface="Arial" charset="0"/>
              <a:buNone/>
            </a:pPr>
            <a:r>
              <a:rPr lang="en-US" sz="1800" dirty="0" smtClean="0">
                <a:solidFill>
                  <a:srgbClr val="002060"/>
                </a:solidFill>
                <a:latin typeface="Trebuchet MS" pitchFamily="34" charset="0"/>
              </a:rPr>
              <a:t>Documentary evidence shall be submitted to TG for verification within </a:t>
            </a:r>
            <a:r>
              <a:rPr lang="en-US" sz="1800" u="sng" dirty="0" smtClean="0">
                <a:solidFill>
                  <a:srgbClr val="002060"/>
                </a:solidFill>
                <a:latin typeface="Trebuchet MS" pitchFamily="34" charset="0"/>
              </a:rPr>
              <a:t>five (5) days of return to TG.</a:t>
            </a:r>
          </a:p>
          <a:p>
            <a:pPr marL="0" indent="0">
              <a:buFont typeface="Arial" charset="0"/>
              <a:buNone/>
            </a:pPr>
            <a:endParaRPr lang="en-US" sz="1800" dirty="0" smtClean="0">
              <a:latin typeface="Trebuchet MS" pitchFamily="34" charset="0"/>
            </a:endParaRPr>
          </a:p>
        </p:txBody>
      </p:sp>
      <p:sp>
        <p:nvSpPr>
          <p:cNvPr id="6" name="Title 2"/>
          <p:cNvSpPr txBox="1">
            <a:spLocks/>
          </p:cNvSpPr>
          <p:nvPr/>
        </p:nvSpPr>
        <p:spPr bwMode="auto">
          <a:xfrm>
            <a:off x="457200" y="533400"/>
            <a:ext cx="8229600" cy="884238"/>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LEAVE ENTITLEMENT</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7" name="TextBox 6"/>
          <p:cNvSpPr txBox="1"/>
          <p:nvPr/>
        </p:nvSpPr>
        <p:spPr>
          <a:xfrm>
            <a:off x="1295400" y="434340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198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8" end="8"/>
                                            </p:txEl>
                                          </p:spTgt>
                                        </p:tgtEl>
                                        <p:attrNameLst>
                                          <p:attrName>style.visibility</p:attrName>
                                        </p:attrNameLst>
                                      </p:cBhvr>
                                      <p:to>
                                        <p:strVal val="visible"/>
                                      </p:to>
                                    </p:set>
                                    <p:animEffect transition="in" filter="fade">
                                      <p:cBhvr>
                                        <p:cTn id="26" dur="500"/>
                                        <p:tgtEl>
                                          <p:spTgt spid="5">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500"/>
                                        <p:tgtEl>
                                          <p:spTgt spid="5">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3124200"/>
            <a:ext cx="1622425" cy="1600200"/>
          </a:xfrm>
          <a:prstGeom prst="rect">
            <a:avLst/>
          </a:prstGeom>
          <a:noFill/>
          <a:ln>
            <a:solidFill>
              <a:srgbClr val="0F6FC6">
                <a:shade val="95000"/>
                <a:satMod val="105000"/>
              </a:srgbClr>
            </a:solidFill>
          </a:ln>
        </p:spPr>
      </p:pic>
      <p:sp>
        <p:nvSpPr>
          <p:cNvPr id="6" name="Content Placeholder 1"/>
          <p:cNvSpPr txBox="1">
            <a:spLocks/>
          </p:cNvSpPr>
          <p:nvPr/>
        </p:nvSpPr>
        <p:spPr bwMode="auto">
          <a:xfrm>
            <a:off x="457200" y="1600200"/>
            <a:ext cx="8305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sz="2000" b="1" dirty="0" smtClean="0">
              <a:latin typeface="Trebuchet MS" pitchFamily="34" charset="0"/>
            </a:endParaRPr>
          </a:p>
          <a:p>
            <a:pPr marL="0" indent="0">
              <a:buFont typeface="Arial" charset="0"/>
              <a:buNone/>
            </a:pPr>
            <a:r>
              <a:rPr lang="en-US" sz="2000" b="1" dirty="0" smtClean="0">
                <a:solidFill>
                  <a:srgbClr val="002060"/>
                </a:solidFill>
                <a:latin typeface="Trebuchet MS" pitchFamily="34" charset="0"/>
              </a:rPr>
              <a:t>Marriage Leave (2 Working Days)</a:t>
            </a:r>
          </a:p>
          <a:p>
            <a:r>
              <a:rPr lang="en-US" sz="1800" dirty="0" smtClean="0">
                <a:solidFill>
                  <a:srgbClr val="002060"/>
                </a:solidFill>
                <a:latin typeface="Trebuchet MS" pitchFamily="34" charset="0"/>
              </a:rPr>
              <a:t>Entitled for First (1</a:t>
            </a:r>
            <a:r>
              <a:rPr lang="en-US" sz="1800" baseline="30000" dirty="0" smtClean="0">
                <a:solidFill>
                  <a:srgbClr val="002060"/>
                </a:solidFill>
                <a:latin typeface="Trebuchet MS" pitchFamily="34" charset="0"/>
              </a:rPr>
              <a:t>st</a:t>
            </a:r>
            <a:r>
              <a:rPr lang="en-US" sz="1800" dirty="0" smtClean="0">
                <a:solidFill>
                  <a:srgbClr val="002060"/>
                </a:solidFill>
                <a:latin typeface="Trebuchet MS" pitchFamily="34" charset="0"/>
              </a:rPr>
              <a:t>) Legal Marriage.</a:t>
            </a:r>
          </a:p>
          <a:p>
            <a:r>
              <a:rPr lang="en-US" sz="1800" dirty="0" smtClean="0">
                <a:solidFill>
                  <a:srgbClr val="002060"/>
                </a:solidFill>
                <a:latin typeface="Trebuchet MS" pitchFamily="34" charset="0"/>
              </a:rPr>
              <a:t>Leave can be taken either immediately before or after the date of the legal marriage.</a:t>
            </a:r>
          </a:p>
          <a:p>
            <a:pPr marL="0" indent="0">
              <a:buFont typeface="Arial" charset="0"/>
              <a:buNone/>
            </a:pPr>
            <a:endParaRPr lang="en-US" sz="1800" dirty="0" smtClean="0">
              <a:solidFill>
                <a:srgbClr val="002060"/>
              </a:solidFill>
              <a:latin typeface="Trebuchet MS" pitchFamily="34" charset="0"/>
            </a:endParaRPr>
          </a:p>
          <a:p>
            <a:pPr marL="0" indent="0">
              <a:buFont typeface="Arial" charset="0"/>
              <a:buNone/>
            </a:pPr>
            <a:endParaRPr lang="en-US" sz="2000" b="1" dirty="0" smtClean="0">
              <a:solidFill>
                <a:srgbClr val="002060"/>
              </a:solidFill>
              <a:latin typeface="Trebuchet MS" pitchFamily="34" charset="0"/>
            </a:endParaRPr>
          </a:p>
          <a:p>
            <a:pPr marL="0" indent="0">
              <a:buFont typeface="Arial" charset="0"/>
              <a:buNone/>
            </a:pPr>
            <a:r>
              <a:rPr lang="en-US" sz="2000" b="1" dirty="0" smtClean="0">
                <a:solidFill>
                  <a:srgbClr val="002060"/>
                </a:solidFill>
                <a:latin typeface="Trebuchet MS" pitchFamily="34" charset="0"/>
              </a:rPr>
              <a:t>Medical Leave (14 Working Days)</a:t>
            </a:r>
          </a:p>
          <a:p>
            <a:r>
              <a:rPr lang="en-US" sz="1800" dirty="0" smtClean="0">
                <a:solidFill>
                  <a:srgbClr val="002060"/>
                </a:solidFill>
                <a:latin typeface="Trebuchet MS" pitchFamily="34" charset="0"/>
              </a:rPr>
              <a:t>Employee shall be entitled to paid medical leave.</a:t>
            </a:r>
          </a:p>
          <a:p>
            <a:r>
              <a:rPr lang="en-US" sz="1800" dirty="0" smtClean="0">
                <a:solidFill>
                  <a:srgbClr val="002060"/>
                </a:solidFill>
                <a:latin typeface="Trebuchet MS" pitchFamily="34" charset="0"/>
              </a:rPr>
              <a:t>Medical certificate has to be from a certified Medical Practitioner (recommended from Company’s panel) and to be submitted               within 48 hours.</a:t>
            </a:r>
          </a:p>
          <a:p>
            <a:endParaRPr lang="en-US" sz="1800" dirty="0">
              <a:solidFill>
                <a:srgbClr val="002060"/>
              </a:solidFill>
              <a:latin typeface="Trebuchet MS" pitchFamily="34" charset="0"/>
            </a:endParaRPr>
          </a:p>
        </p:txBody>
      </p:sp>
      <p:sp>
        <p:nvSpPr>
          <p:cNvPr id="7" name="Title 2"/>
          <p:cNvSpPr txBox="1">
            <a:spLocks/>
          </p:cNvSpPr>
          <p:nvPr/>
        </p:nvSpPr>
        <p:spPr bwMode="auto">
          <a:xfrm>
            <a:off x="457200" y="533400"/>
            <a:ext cx="8229600" cy="884238"/>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LEAVE ENTITLEMENT</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Tree>
    <p:extLst>
      <p:ext uri="{BB962C8B-B14F-4D97-AF65-F5344CB8AC3E}">
        <p14:creationId xmlns:p14="http://schemas.microsoft.com/office/powerpoint/2010/main" val="70643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500"/>
                                        <p:tgtEl>
                                          <p:spTgt spid="6">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600200"/>
            <a:ext cx="1876425" cy="1257300"/>
          </a:xfrm>
          <a:prstGeom prst="rect">
            <a:avLst/>
          </a:prstGeom>
        </p:spPr>
      </p:pic>
      <p:sp>
        <p:nvSpPr>
          <p:cNvPr id="6" name="Content Placeholder 1"/>
          <p:cNvSpPr txBox="1">
            <a:spLocks/>
          </p:cNvSpPr>
          <p:nvPr/>
        </p:nvSpPr>
        <p:spPr bwMode="auto">
          <a:xfrm>
            <a:off x="457200"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2060"/>
                </a:solidFill>
                <a:effectLst/>
                <a:uLnTx/>
                <a:uFillTx/>
                <a:latin typeface="Trebuchet MS" pitchFamily="34" charset="0"/>
                <a:ea typeface="+mn-ea"/>
                <a:cs typeface="+mn-cs"/>
              </a:rPr>
              <a:t>Examination Leave (4 Working Days)</a:t>
            </a:r>
          </a:p>
          <a:p>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Eligible for </a:t>
            </a:r>
            <a:r>
              <a:rPr kumimoji="0" lang="en-US" sz="2000" b="0" i="0" u="none" strike="noStrike" kern="1200" cap="none" spc="0" normalizeH="0" baseline="0" noProof="0" dirty="0" smtClean="0">
                <a:ln>
                  <a:noFill/>
                </a:ln>
                <a:solidFill>
                  <a:srgbClr val="FF0000"/>
                </a:solidFill>
                <a:effectLst/>
                <a:uLnTx/>
                <a:uFillTx/>
                <a:latin typeface="Trebuchet MS" pitchFamily="34" charset="0"/>
                <a:ea typeface="+mn-ea"/>
                <a:cs typeface="+mn-cs"/>
              </a:rPr>
              <a:t>confirmed staff.</a:t>
            </a:r>
          </a:p>
          <a:p>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The course taken is relevant to his/her present work or beneficial to his/her present task with TG.</a:t>
            </a:r>
          </a:p>
          <a:p>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Not allowed to carry forward and repeat paper is not allowed.</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srgbClr val="002060"/>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2060"/>
                </a:solidFill>
                <a:effectLst/>
                <a:uLnTx/>
                <a:uFillTx/>
                <a:latin typeface="Trebuchet MS" pitchFamily="34" charset="0"/>
                <a:ea typeface="+mn-ea"/>
                <a:cs typeface="+mn-cs"/>
              </a:rPr>
              <a:t>Paternity Leave (2 Working Days)</a:t>
            </a:r>
          </a:p>
          <a:p>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Shall be granted immediately upon the birth of every child, </a:t>
            </a:r>
            <a:r>
              <a:rPr kumimoji="0" lang="en-US" sz="2000" b="0" i="0" u="none" strike="noStrike" kern="1200" cap="none" spc="0" normalizeH="0" baseline="0" noProof="0" dirty="0" smtClean="0">
                <a:ln>
                  <a:noFill/>
                </a:ln>
                <a:solidFill>
                  <a:srgbClr val="FF0000"/>
                </a:solidFill>
                <a:effectLst/>
                <a:uLnTx/>
                <a:uFillTx/>
                <a:latin typeface="Trebuchet MS" pitchFamily="34" charset="0"/>
                <a:ea typeface="+mn-ea"/>
                <a:cs typeface="+mn-cs"/>
              </a:rPr>
              <a:t>up to 5 surviving children.</a:t>
            </a:r>
          </a:p>
          <a:p>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Birth of staff’s </a:t>
            </a:r>
            <a:r>
              <a:rPr kumimoji="0" lang="en-US" sz="2000" b="0" i="0" u="none" strike="noStrike" kern="1200" cap="none" spc="0" normalizeH="0" baseline="0" noProof="0" dirty="0" smtClean="0">
                <a:ln>
                  <a:noFill/>
                </a:ln>
                <a:solidFill>
                  <a:srgbClr val="FF0000"/>
                </a:solidFill>
                <a:effectLst/>
                <a:uLnTx/>
                <a:uFillTx/>
                <a:latin typeface="Trebuchet MS" pitchFamily="34" charset="0"/>
                <a:ea typeface="+mn-ea"/>
                <a:cs typeface="+mn-cs"/>
              </a:rPr>
              <a:t>first legal wife’s children</a:t>
            </a:r>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a:t>
            </a:r>
          </a:p>
          <a:p>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Copy of birth certificate of the child shall be produced upon returning to work.</a:t>
            </a:r>
          </a:p>
          <a:p>
            <a:r>
              <a:rPr kumimoji="0" lang="en-US" sz="2000" b="0" i="0" u="none" strike="noStrike" kern="1200" cap="none" spc="0" normalizeH="0" baseline="0" noProof="0" dirty="0" smtClean="0">
                <a:ln>
                  <a:noFill/>
                </a:ln>
                <a:solidFill>
                  <a:srgbClr val="002060"/>
                </a:solidFill>
                <a:effectLst/>
                <a:uLnTx/>
                <a:uFillTx/>
                <a:latin typeface="Trebuchet MS" pitchFamily="34" charset="0"/>
                <a:ea typeface="+mn-ea"/>
                <a:cs typeface="+mn-cs"/>
              </a:rPr>
              <a:t>Not allowed to carry forward.</a:t>
            </a:r>
          </a:p>
          <a:p>
            <a:endParaRPr kumimoji="0" lang="en-US" sz="1800" b="0" i="0" u="none" strike="noStrike" kern="1200" cap="none" spc="0" normalizeH="0" baseline="0" noProof="0" dirty="0" smtClean="0">
              <a:ln>
                <a:noFill/>
              </a:ln>
              <a:solidFill>
                <a:srgbClr val="002060"/>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smtClean="0">
              <a:ln>
                <a:noFill/>
              </a:ln>
              <a:solidFill>
                <a:srgbClr val="002060"/>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smtClean="0">
              <a:ln>
                <a:noFill/>
              </a:ln>
              <a:solidFill>
                <a:srgbClr val="002060"/>
              </a:solidFill>
              <a:effectLst/>
              <a:uLnTx/>
              <a:uFillTx/>
              <a:latin typeface="Calibri"/>
              <a:ea typeface="+mn-ea"/>
              <a:cs typeface="+mn-cs"/>
            </a:endParaRPr>
          </a:p>
        </p:txBody>
      </p:sp>
      <p:sp>
        <p:nvSpPr>
          <p:cNvPr id="7" name="Title 2"/>
          <p:cNvSpPr txBox="1">
            <a:spLocks/>
          </p:cNvSpPr>
          <p:nvPr/>
        </p:nvSpPr>
        <p:spPr bwMode="auto">
          <a:xfrm>
            <a:off x="442586" y="457200"/>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LEAVE ENTITLEMENT</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Tree>
    <p:extLst>
      <p:ext uri="{BB962C8B-B14F-4D97-AF65-F5344CB8AC3E}">
        <p14:creationId xmlns:p14="http://schemas.microsoft.com/office/powerpoint/2010/main" val="319104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animEffect transition="in" filter="fade">
                                      <p:cBhvr>
                                        <p:cTn id="4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442586" y="457200"/>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LEAVE ENTITLEMENT</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3" name="TextBox 2"/>
          <p:cNvSpPr txBox="1"/>
          <p:nvPr/>
        </p:nvSpPr>
        <p:spPr>
          <a:xfrm>
            <a:off x="672230" y="1459468"/>
            <a:ext cx="7999956" cy="3600986"/>
          </a:xfrm>
          <a:prstGeom prst="rect">
            <a:avLst/>
          </a:prstGeom>
          <a:noFill/>
        </p:spPr>
        <p:txBody>
          <a:bodyPr wrap="square" rtlCol="0">
            <a:spAutoFit/>
          </a:bodyPr>
          <a:lstStyle/>
          <a:p>
            <a:r>
              <a:rPr lang="en-US" sz="2400" b="1" dirty="0" smtClean="0">
                <a:solidFill>
                  <a:srgbClr val="002060"/>
                </a:solidFill>
                <a:latin typeface="Trebuchet MS" pitchFamily="34" charset="0"/>
              </a:rPr>
              <a:t>Convocation Leave ( 1 working day)</a:t>
            </a:r>
          </a:p>
          <a:p>
            <a:endParaRPr lang="en-US" sz="2400" b="1" dirty="0" smtClean="0">
              <a:solidFill>
                <a:srgbClr val="002060"/>
              </a:solidFill>
              <a:latin typeface="Trebuchet MS" pitchFamily="34" charset="0"/>
            </a:endParaRPr>
          </a:p>
          <a:p>
            <a:pPr marL="342900" indent="-342900">
              <a:buFont typeface="Arial" pitchFamily="34" charset="0"/>
              <a:buChar char="•"/>
            </a:pPr>
            <a:r>
              <a:rPr lang="en-US" sz="2000" dirty="0" smtClean="0">
                <a:solidFill>
                  <a:srgbClr val="002060"/>
                </a:solidFill>
                <a:latin typeface="Trebuchet MS" pitchFamily="34" charset="0"/>
              </a:rPr>
              <a:t>Staff who will be </a:t>
            </a:r>
            <a:r>
              <a:rPr lang="en-US" sz="2000" b="1" u="sng" dirty="0" smtClean="0">
                <a:solidFill>
                  <a:srgbClr val="002060"/>
                </a:solidFill>
                <a:latin typeface="Trebuchet MS" pitchFamily="34" charset="0"/>
              </a:rPr>
              <a:t>attending their own convocation </a:t>
            </a:r>
            <a:r>
              <a:rPr lang="en-US" sz="2000" dirty="0" smtClean="0">
                <a:solidFill>
                  <a:srgbClr val="002060"/>
                </a:solidFill>
                <a:latin typeface="Trebuchet MS" pitchFamily="34" charset="0"/>
              </a:rPr>
              <a:t>is entitled to apply.</a:t>
            </a:r>
          </a:p>
          <a:p>
            <a:pPr marL="342900" indent="-342900">
              <a:buFont typeface="Arial" pitchFamily="34" charset="0"/>
              <a:buChar char="•"/>
            </a:pPr>
            <a:r>
              <a:rPr lang="en-US" sz="2000" dirty="0" smtClean="0">
                <a:solidFill>
                  <a:srgbClr val="002060"/>
                </a:solidFill>
                <a:latin typeface="Trebuchet MS" pitchFamily="34" charset="0"/>
              </a:rPr>
              <a:t>The course taken is relevant to his/her present work/beneficial to his/her present task with TG.</a:t>
            </a:r>
          </a:p>
          <a:p>
            <a:pPr marL="342900" indent="-342900">
              <a:buFont typeface="Arial" pitchFamily="34" charset="0"/>
              <a:buChar char="•"/>
            </a:pPr>
            <a:r>
              <a:rPr lang="en-US" sz="2000" dirty="0">
                <a:solidFill>
                  <a:srgbClr val="002060"/>
                </a:solidFill>
                <a:latin typeface="Trebuchet MS" pitchFamily="34" charset="0"/>
              </a:rPr>
              <a:t> </a:t>
            </a:r>
            <a:r>
              <a:rPr lang="en-US" sz="2000" dirty="0" smtClean="0">
                <a:solidFill>
                  <a:srgbClr val="002060"/>
                </a:solidFill>
                <a:latin typeface="Trebuchet MS" pitchFamily="34" charset="0"/>
              </a:rPr>
              <a:t>Minimum </a:t>
            </a:r>
            <a:r>
              <a:rPr lang="en-US" sz="2000" b="1" u="sng" dirty="0" smtClean="0">
                <a:solidFill>
                  <a:srgbClr val="002060"/>
                </a:solidFill>
                <a:latin typeface="Trebuchet MS" pitchFamily="34" charset="0"/>
              </a:rPr>
              <a:t>3 days notification </a:t>
            </a:r>
            <a:r>
              <a:rPr lang="en-US" sz="2000" dirty="0" smtClean="0">
                <a:solidFill>
                  <a:srgbClr val="002060"/>
                </a:solidFill>
                <a:latin typeface="Trebuchet MS" pitchFamily="34" charset="0"/>
              </a:rPr>
              <a:t>before going on leave</a:t>
            </a:r>
            <a:endParaRPr lang="en-US" sz="2000" dirty="0">
              <a:solidFill>
                <a:srgbClr val="002060"/>
              </a:solidFill>
              <a:latin typeface="Trebuchet MS" pitchFamily="34" charset="0"/>
            </a:endParaRPr>
          </a:p>
          <a:p>
            <a:pPr marL="342900" indent="-342900">
              <a:buFont typeface="Arial" pitchFamily="34" charset="0"/>
              <a:buChar char="•"/>
            </a:pPr>
            <a:r>
              <a:rPr lang="en-US" sz="2000" dirty="0" smtClean="0">
                <a:solidFill>
                  <a:srgbClr val="002060"/>
                </a:solidFill>
                <a:latin typeface="Trebuchet MS" pitchFamily="34" charset="0"/>
              </a:rPr>
              <a:t>Staff must be able to produce substantiate documents to support leave application.</a:t>
            </a:r>
          </a:p>
          <a:p>
            <a:pPr marL="342900" indent="-342900">
              <a:buFont typeface="Arial" pitchFamily="34" charset="0"/>
              <a:buChar char="•"/>
            </a:pPr>
            <a:r>
              <a:rPr lang="en-US" sz="2000" dirty="0" smtClean="0">
                <a:solidFill>
                  <a:srgbClr val="002060"/>
                </a:solidFill>
                <a:latin typeface="Trebuchet MS" pitchFamily="34" charset="0"/>
              </a:rPr>
              <a:t>Cannot carry forward. </a:t>
            </a:r>
            <a:r>
              <a:rPr lang="en-US" sz="2000" b="1" u="sng" dirty="0" smtClean="0">
                <a:solidFill>
                  <a:srgbClr val="002060"/>
                </a:solidFill>
                <a:latin typeface="Trebuchet MS" pitchFamily="34" charset="0"/>
              </a:rPr>
              <a:t>No payment will be made in lieu </a:t>
            </a:r>
            <a:r>
              <a:rPr lang="en-US" sz="2000" dirty="0" smtClean="0">
                <a:solidFill>
                  <a:srgbClr val="002060"/>
                </a:solidFill>
                <a:latin typeface="Trebuchet MS" pitchFamily="34" charset="0"/>
              </a:rPr>
              <a:t>when staff resigned.</a:t>
            </a:r>
          </a:p>
        </p:txBody>
      </p:sp>
    </p:spTree>
    <p:extLst>
      <p:ext uri="{BB962C8B-B14F-4D97-AF65-F5344CB8AC3E}">
        <p14:creationId xmlns:p14="http://schemas.microsoft.com/office/powerpoint/2010/main" val="232634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4800600"/>
            <a:ext cx="1600200" cy="1672347"/>
          </a:xfrm>
          <a:prstGeom prst="rect">
            <a:avLst/>
          </a:prstGeom>
          <a:noFill/>
          <a:ln>
            <a:noFill/>
          </a:ln>
        </p:spPr>
      </p:pic>
      <p:sp>
        <p:nvSpPr>
          <p:cNvPr id="6" name="Title 2"/>
          <p:cNvSpPr txBox="1">
            <a:spLocks/>
          </p:cNvSpPr>
          <p:nvPr/>
        </p:nvSpPr>
        <p:spPr bwMode="auto">
          <a:xfrm>
            <a:off x="457200" y="406161"/>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DRESS CODE</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7" name="Content Placeholder 3"/>
          <p:cNvSpPr txBox="1">
            <a:spLocks/>
          </p:cNvSpPr>
          <p:nvPr/>
        </p:nvSpPr>
        <p:spPr bwMode="auto">
          <a:xfrm>
            <a:off x="457200" y="1600200"/>
            <a:ext cx="8229600" cy="39703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defRPr/>
            </a:pPr>
            <a:r>
              <a:rPr lang="en-US" sz="2000" dirty="0" smtClean="0">
                <a:solidFill>
                  <a:srgbClr val="000066"/>
                </a:solidFill>
                <a:latin typeface="Trebuchet MS" pitchFamily="34" charset="0"/>
              </a:rPr>
              <a:t>Work attire should complement an environment that reflects efficient, orderly, professionally operated organization.  </a:t>
            </a:r>
          </a:p>
          <a:p>
            <a:pPr>
              <a:buFont typeface="+mj-lt"/>
              <a:buAutoNum type="arabicPeriod"/>
              <a:defRPr/>
            </a:pPr>
            <a:endParaRPr lang="en-US" sz="2000" dirty="0" smtClean="0">
              <a:solidFill>
                <a:srgbClr val="000066"/>
              </a:solidFill>
              <a:latin typeface="Trebuchet MS" pitchFamily="34" charset="0"/>
            </a:endParaRPr>
          </a:p>
          <a:p>
            <a:pPr>
              <a:buFont typeface="+mj-lt"/>
              <a:buAutoNum type="arabicPeriod"/>
              <a:defRPr/>
            </a:pPr>
            <a:r>
              <a:rPr lang="en-US" sz="2000" dirty="0" smtClean="0">
                <a:solidFill>
                  <a:srgbClr val="000066"/>
                </a:solidFill>
                <a:latin typeface="Trebuchet MS" pitchFamily="34" charset="0"/>
              </a:rPr>
              <a:t>The Company will provide uniforms as follows upon confirmation: </a:t>
            </a:r>
          </a:p>
          <a:p>
            <a:pPr marL="0" indent="0">
              <a:buFont typeface="Arial" charset="0"/>
              <a:buNone/>
              <a:defRPr/>
            </a:pPr>
            <a:r>
              <a:rPr lang="en-US" sz="2000" dirty="0" smtClean="0">
                <a:solidFill>
                  <a:srgbClr val="000066"/>
                </a:solidFill>
                <a:latin typeface="Trebuchet MS" pitchFamily="34" charset="0"/>
              </a:rPr>
              <a:t>	</a:t>
            </a:r>
            <a:r>
              <a:rPr lang="en-US" sz="2000" dirty="0" smtClean="0">
                <a:solidFill>
                  <a:srgbClr val="FF0000"/>
                </a:solidFill>
                <a:latin typeface="Trebuchet MS" pitchFamily="34" charset="0"/>
              </a:rPr>
              <a:t>i. Female staff	: 1 piece of blazer </a:t>
            </a:r>
          </a:p>
          <a:p>
            <a:pPr marL="0" indent="0">
              <a:buFont typeface="Arial" charset="0"/>
              <a:buNone/>
              <a:defRPr/>
            </a:pPr>
            <a:r>
              <a:rPr lang="en-US" sz="2000" dirty="0" smtClean="0">
                <a:solidFill>
                  <a:srgbClr val="FF0000"/>
                </a:solidFill>
                <a:latin typeface="Trebuchet MS" pitchFamily="34" charset="0"/>
              </a:rPr>
              <a:t>	ii. Male staff	: 2 pieces of Short or Long Sleeve Shirt. </a:t>
            </a:r>
          </a:p>
          <a:p>
            <a:pPr>
              <a:defRPr/>
            </a:pPr>
            <a:endParaRPr lang="en-US" sz="2000" dirty="0" smtClean="0">
              <a:solidFill>
                <a:srgbClr val="000066"/>
              </a:solidFill>
              <a:latin typeface="Trebuchet MS" pitchFamily="34" charset="0"/>
            </a:endParaRPr>
          </a:p>
          <a:p>
            <a:pPr>
              <a:buFontTx/>
              <a:buAutoNum type="arabicPeriod" startAt="3"/>
              <a:defRPr/>
            </a:pPr>
            <a:r>
              <a:rPr lang="en-US" sz="2000" dirty="0" smtClean="0">
                <a:solidFill>
                  <a:srgbClr val="FF0000"/>
                </a:solidFill>
                <a:latin typeface="Trebuchet MS" pitchFamily="34" charset="0"/>
              </a:rPr>
              <a:t>Casual business attire </a:t>
            </a:r>
            <a:r>
              <a:rPr lang="en-US" sz="2000" dirty="0" smtClean="0">
                <a:solidFill>
                  <a:srgbClr val="000066"/>
                </a:solidFill>
                <a:latin typeface="Trebuchet MS" pitchFamily="34" charset="0"/>
              </a:rPr>
              <a:t>may be worn on </a:t>
            </a:r>
            <a:r>
              <a:rPr lang="en-US" sz="2000" dirty="0" smtClean="0">
                <a:solidFill>
                  <a:srgbClr val="FF0000"/>
                </a:solidFill>
                <a:latin typeface="Trebuchet MS" pitchFamily="34" charset="0"/>
              </a:rPr>
              <a:t>Saturday</a:t>
            </a:r>
            <a:r>
              <a:rPr lang="en-US" sz="2000" dirty="0" smtClean="0">
                <a:solidFill>
                  <a:srgbClr val="000066"/>
                </a:solidFill>
                <a:latin typeface="Trebuchet MS" pitchFamily="34" charset="0"/>
              </a:rPr>
              <a:t> of each week. However employees are not allowed to wear provocative attire. </a:t>
            </a:r>
          </a:p>
          <a:p>
            <a:pPr>
              <a:defRPr/>
            </a:pPr>
            <a:endParaRPr lang="en-US" sz="2000" dirty="0" smtClean="0">
              <a:solidFill>
                <a:srgbClr val="000066"/>
              </a:solidFill>
              <a:latin typeface="Trebuchet MS" pitchFamily="34" charset="0"/>
            </a:endParaRPr>
          </a:p>
          <a:p>
            <a:pPr marL="0" indent="0">
              <a:buFont typeface="Arial" charset="0"/>
              <a:buNone/>
              <a:defRPr/>
            </a:pPr>
            <a:endParaRPr lang="en-US" sz="2000" dirty="0">
              <a:solidFill>
                <a:srgbClr val="000066"/>
              </a:solidFill>
              <a:latin typeface="Trebuchet MS" pitchFamily="34" charset="0"/>
            </a:endParaRPr>
          </a:p>
        </p:txBody>
      </p:sp>
    </p:spTree>
    <p:extLst>
      <p:ext uri="{BB962C8B-B14F-4D97-AF65-F5344CB8AC3E}">
        <p14:creationId xmlns:p14="http://schemas.microsoft.com/office/powerpoint/2010/main" val="7348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380" y="4724400"/>
            <a:ext cx="2466975" cy="1847850"/>
          </a:xfrm>
          <a:prstGeom prst="rect">
            <a:avLst/>
          </a:prstGeom>
          <a:noFill/>
          <a:ln>
            <a:noFill/>
          </a:ln>
          <a:effectLst>
            <a:softEdge rad="112500"/>
          </a:effectLst>
        </p:spPr>
      </p:pic>
      <p:sp>
        <p:nvSpPr>
          <p:cNvPr id="7" name="Title 2"/>
          <p:cNvSpPr txBox="1">
            <a:spLocks/>
          </p:cNvSpPr>
          <p:nvPr/>
        </p:nvSpPr>
        <p:spPr bwMode="auto">
          <a:xfrm>
            <a:off x="424841" y="457200"/>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BENEFITS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8" name="Content Placeholder 3"/>
          <p:cNvSpPr txBox="1">
            <a:spLocks/>
          </p:cNvSpPr>
          <p:nvPr/>
        </p:nvSpPr>
        <p:spPr bwMode="auto">
          <a:xfrm>
            <a:off x="457200" y="1600200"/>
            <a:ext cx="7543800" cy="54230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smtClean="0">
                <a:ln>
                  <a:noFill/>
                </a:ln>
                <a:solidFill>
                  <a:srgbClr val="000066"/>
                </a:solidFill>
                <a:effectLst/>
                <a:uLnTx/>
                <a:uFillTx/>
                <a:latin typeface="Trebuchet MS" pitchFamily="34" charset="0"/>
                <a:ea typeface="+mn-ea"/>
                <a:cs typeface="+mn-cs"/>
              </a:rPr>
              <a:t>BIRTHDAY LUNCH </a:t>
            </a:r>
            <a:endParaRPr kumimoji="0" lang="en-US" sz="1200" b="1" i="0" u="none" strike="noStrike" kern="1200" cap="none" spc="0" normalizeH="0" baseline="0" noProof="0" dirty="0" smtClean="0">
              <a:ln>
                <a:noFill/>
              </a:ln>
              <a:solidFill>
                <a:srgbClr val="000066"/>
              </a:solidFill>
              <a:effectLst/>
              <a:uLnTx/>
              <a:uFillTx/>
              <a:latin typeface="Trebuchet MS"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0066"/>
                </a:solidFill>
                <a:effectLst/>
                <a:uLnTx/>
                <a:uFillTx/>
                <a:latin typeface="Trebuchet MS" pitchFamily="34" charset="0"/>
                <a:ea typeface="+mn-ea"/>
                <a:cs typeface="+mn-cs"/>
              </a:rPr>
              <a:t>Birthday lunch is organized monthly </a:t>
            </a:r>
            <a:r>
              <a:rPr kumimoji="0" lang="en-US" sz="1800" b="0" i="0" u="none" strike="noStrike" kern="1200" cap="none" spc="0" normalizeH="0" noProof="0" dirty="0" smtClean="0">
                <a:ln>
                  <a:noFill/>
                </a:ln>
                <a:solidFill>
                  <a:srgbClr val="000066"/>
                </a:solidFill>
                <a:effectLst/>
                <a:uLnTx/>
                <a:uFillTx/>
                <a:latin typeface="Trebuchet MS" pitchFamily="34" charset="0"/>
                <a:ea typeface="+mn-ea"/>
                <a:cs typeface="+mn-cs"/>
              </a:rPr>
              <a:t>                                                        </a:t>
            </a:r>
            <a:r>
              <a:rPr kumimoji="0" lang="en-US" sz="1800" b="0" i="0" u="none" strike="noStrike" kern="1200" cap="none" spc="0" normalizeH="0" baseline="0" noProof="0" dirty="0" smtClean="0">
                <a:ln>
                  <a:noFill/>
                </a:ln>
                <a:solidFill>
                  <a:srgbClr val="000066"/>
                </a:solidFill>
                <a:effectLst/>
                <a:uLnTx/>
                <a:uFillTx/>
                <a:latin typeface="Trebuchet MS" pitchFamily="34" charset="0"/>
                <a:ea typeface="+mn-ea"/>
                <a:cs typeface="+mn-cs"/>
              </a:rPr>
              <a:t>by respective factory.</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0066"/>
                </a:solidFill>
                <a:effectLst/>
                <a:uLnTx/>
                <a:uFillTx/>
                <a:latin typeface="Trebuchet MS" pitchFamily="34" charset="0"/>
                <a:ea typeface="+mn-ea"/>
                <a:cs typeface="+mn-cs"/>
              </a:rPr>
              <a:t>Registration is required.</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0066"/>
                </a:solidFill>
                <a:effectLst/>
                <a:uLnTx/>
                <a:uFillTx/>
                <a:latin typeface="Trebuchet MS" pitchFamily="34" charset="0"/>
                <a:ea typeface="+mn-ea"/>
                <a:cs typeface="+mn-cs"/>
              </a:rPr>
              <a:t>Vegetarian food is available 				</a:t>
            </a:r>
            <a:r>
              <a:rPr kumimoji="0" lang="en-US" sz="1800" b="0" i="0" u="none" strike="noStrike" kern="1200" cap="none" spc="0" normalizeH="0" noProof="0" dirty="0" smtClean="0">
                <a:ln>
                  <a:noFill/>
                </a:ln>
                <a:solidFill>
                  <a:srgbClr val="000066"/>
                </a:solidFill>
                <a:effectLst/>
                <a:uLnTx/>
                <a:uFillTx/>
                <a:latin typeface="Trebuchet MS" pitchFamily="34" charset="0"/>
                <a:ea typeface="+mn-ea"/>
                <a:cs typeface="+mn-cs"/>
              </a:rPr>
              <a:t>               </a:t>
            </a:r>
            <a:r>
              <a:rPr kumimoji="0" lang="en-US" sz="1800" b="0" i="0" u="none" strike="noStrike" kern="1200" cap="none" spc="0" normalizeH="0" baseline="0" noProof="0" dirty="0" smtClean="0">
                <a:ln>
                  <a:noFill/>
                </a:ln>
                <a:solidFill>
                  <a:srgbClr val="000066"/>
                </a:solidFill>
                <a:effectLst/>
                <a:uLnTx/>
                <a:uFillTx/>
                <a:latin typeface="Trebuchet MS" pitchFamily="34" charset="0"/>
                <a:ea typeface="+mn-ea"/>
                <a:cs typeface="+mn-cs"/>
              </a:rPr>
              <a:t>(please state upon registration).  </a:t>
            </a:r>
          </a:p>
          <a:p>
            <a:pPr marL="342900" marR="0" lvl="0" indent="-342900" algn="l" defTabSz="914400" rtl="0" eaLnBrk="1" fontAlgn="base" latinLnBrk="0" hangingPunct="1">
              <a:lnSpc>
                <a:spcPct val="100000"/>
              </a:lnSpc>
              <a:spcBef>
                <a:spcPct val="20000"/>
              </a:spcBef>
              <a:spcAft>
                <a:spcPct val="0"/>
              </a:spcAft>
              <a:buClrTx/>
              <a:buSzTx/>
              <a:buFont typeface="+mj-lt"/>
              <a:buAutoNum type="arabicPeriod"/>
              <a:tabLst/>
              <a:defRPr/>
            </a:pPr>
            <a:endParaRPr kumimoji="0" lang="en-US" sz="1800" b="0" i="0" u="none" strike="noStrike" kern="1200" cap="none" spc="0" normalizeH="0" baseline="0" noProof="0" dirty="0" smtClean="0">
              <a:ln>
                <a:noFill/>
              </a:ln>
              <a:solidFill>
                <a:srgbClr val="000066"/>
              </a:solidFill>
              <a:effectLst/>
              <a:uLnTx/>
              <a:uFillTx/>
              <a:latin typeface="Trebuchet MS"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2000" b="1" i="0" u="none" strike="noStrike" kern="1200" cap="none" spc="0" normalizeH="0" baseline="0" noProof="0" dirty="0" smtClean="0">
              <a:ln>
                <a:noFill/>
              </a:ln>
              <a:solidFill>
                <a:srgbClr val="000066"/>
              </a:solidFill>
              <a:effectLst/>
              <a:uLnTx/>
              <a:uFillTx/>
              <a:latin typeface="Trebuchet MS"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smtClean="0">
                <a:ln>
                  <a:noFill/>
                </a:ln>
                <a:solidFill>
                  <a:srgbClr val="000066"/>
                </a:solidFill>
                <a:effectLst/>
                <a:uLnTx/>
                <a:uFillTx/>
                <a:latin typeface="Trebuchet MS" pitchFamily="34" charset="0"/>
                <a:ea typeface="+mn-ea"/>
                <a:cs typeface="+mn-cs"/>
              </a:rPr>
              <a:t>FRUIT DISTRIBUTION </a:t>
            </a:r>
            <a:endParaRPr kumimoji="0" lang="en-US" sz="1600" b="1" i="0" u="none" strike="noStrike" kern="1200" cap="none" spc="0" normalizeH="0" baseline="0" noProof="0" dirty="0" smtClean="0">
              <a:ln>
                <a:noFill/>
              </a:ln>
              <a:solidFill>
                <a:srgbClr val="000066"/>
              </a:solidFill>
              <a:effectLst/>
              <a:uLnTx/>
              <a:uFillTx/>
              <a:latin typeface="Trebuchet MS"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0066"/>
                </a:solidFill>
                <a:effectLst/>
                <a:uLnTx/>
                <a:uFillTx/>
                <a:latin typeface="Trebuchet MS" pitchFamily="34" charset="0"/>
                <a:ea typeface="+mn-ea"/>
                <a:cs typeface="+mn-cs"/>
              </a:rPr>
              <a:t>Fruit distribution is on every </a:t>
            </a:r>
            <a:r>
              <a:rPr kumimoji="0" lang="en-US" sz="1800" b="1" i="0" u="sng" strike="noStrike" kern="1200" cap="none" spc="0" normalizeH="0" baseline="0" noProof="0" dirty="0" smtClean="0">
                <a:ln>
                  <a:noFill/>
                </a:ln>
                <a:solidFill>
                  <a:srgbClr val="000066"/>
                </a:solidFill>
                <a:effectLst/>
                <a:uLnTx/>
                <a:uFillTx/>
                <a:latin typeface="Trebuchet MS" pitchFamily="34" charset="0"/>
                <a:ea typeface="+mn-ea"/>
                <a:cs typeface="+mn-cs"/>
              </a:rPr>
              <a:t>Wednesday  </a:t>
            </a:r>
            <a:r>
              <a:rPr kumimoji="0" lang="en-US" sz="1800" b="0" i="0" u="none" strike="noStrike" kern="1200" cap="none" spc="0" normalizeH="0" baseline="0" noProof="0" dirty="0" smtClean="0">
                <a:ln>
                  <a:noFill/>
                </a:ln>
                <a:solidFill>
                  <a:srgbClr val="000066"/>
                </a:solidFill>
                <a:effectLst/>
                <a:uLnTx/>
                <a:uFillTx/>
                <a:latin typeface="Trebuchet MS" pitchFamily="34" charset="0"/>
                <a:ea typeface="+mn-ea"/>
                <a:cs typeface="+mn-cs"/>
              </a:rPr>
              <a:t>                                                 to promote healthy eating.                                                                     Selection available: apple, orange or banana.</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600" b="0" i="0" u="none" strike="noStrike" kern="1200" cap="none" spc="0" normalizeH="0" baseline="0" noProof="0" dirty="0" smtClean="0">
              <a:ln>
                <a:noFill/>
              </a:ln>
              <a:solidFill>
                <a:srgbClr val="000066"/>
              </a:solidFill>
              <a:effectLst/>
              <a:uLnTx/>
              <a:uFillTx/>
              <a:latin typeface="Trebuchet MS"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smtClean="0">
              <a:ln>
                <a:noFill/>
              </a:ln>
              <a:solidFill>
                <a:srgbClr val="000066"/>
              </a:solidFill>
              <a:effectLst/>
              <a:uLnTx/>
              <a:uFillTx/>
              <a:latin typeface="Trebuchet MS"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600" b="1" i="0" u="none" strike="noStrike" kern="1200" cap="none" spc="0" normalizeH="0" baseline="0" noProof="0" dirty="0" smtClean="0">
              <a:ln>
                <a:noFill/>
              </a:ln>
              <a:solidFill>
                <a:srgbClr val="000066"/>
              </a:solidFill>
              <a:effectLst/>
              <a:uLnTx/>
              <a:uFillTx/>
              <a:latin typeface="Trebuchet MS"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600" b="0" i="0" u="none" strike="noStrike" kern="1200" cap="none" spc="0" normalizeH="0" baseline="0" noProof="0" dirty="0" smtClean="0">
              <a:ln>
                <a:noFill/>
              </a:ln>
              <a:solidFill>
                <a:srgbClr val="002060">
                  <a:lumMod val="50000"/>
                </a:srgbClr>
              </a:solidFill>
              <a:effectLst/>
              <a:uLnTx/>
              <a:uFillTx/>
              <a:latin typeface="Trebuchet MS"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600" b="0" i="0" u="none" strike="noStrike" kern="1200" cap="none" spc="0" normalizeH="0" baseline="0" noProof="0" dirty="0">
              <a:ln>
                <a:noFill/>
              </a:ln>
              <a:solidFill>
                <a:srgbClr val="002060">
                  <a:lumMod val="50000"/>
                </a:srgbClr>
              </a:solidFill>
              <a:effectLst/>
              <a:uLnTx/>
              <a:uFillTx/>
              <a:latin typeface="Arial"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1447800"/>
            <a:ext cx="4343400" cy="2667000"/>
          </a:xfrm>
          <a:prstGeom prst="rect">
            <a:avLst/>
          </a:prstGeom>
          <a:noFill/>
          <a:ln>
            <a:noFill/>
          </a:ln>
          <a:effectLst>
            <a:softEdge rad="112500"/>
          </a:effectLst>
        </p:spPr>
      </p:pic>
    </p:spTree>
    <p:extLst>
      <p:ext uri="{BB962C8B-B14F-4D97-AF65-F5344CB8AC3E}">
        <p14:creationId xmlns:p14="http://schemas.microsoft.com/office/powerpoint/2010/main" val="4724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500"/>
                                        <p:tgtEl>
                                          <p:spTgt spid="8">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bwMode="auto">
          <a:xfrm>
            <a:off x="457200" y="1219200"/>
            <a:ext cx="85344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smtClean="0">
                <a:ln>
                  <a:noFill/>
                </a:ln>
                <a:solidFill>
                  <a:srgbClr val="002060"/>
                </a:solidFill>
                <a:effectLst/>
                <a:uLnTx/>
                <a:uFillTx/>
                <a:latin typeface="Trebuchet MS" pitchFamily="34" charset="0"/>
                <a:ea typeface="+mn-ea"/>
                <a:cs typeface="+mn-cs"/>
              </a:rPr>
              <a:t>STAFF FITNESS</a:t>
            </a:r>
            <a:r>
              <a:rPr kumimoji="0" lang="en-US" sz="2000" b="1" i="0" u="none" strike="noStrike" kern="1200" cap="none" spc="0" normalizeH="0" noProof="0" dirty="0" smtClean="0">
                <a:ln>
                  <a:noFill/>
                </a:ln>
                <a:solidFill>
                  <a:srgbClr val="002060"/>
                </a:solidFill>
                <a:effectLst/>
                <a:uLnTx/>
                <a:uFillTx/>
                <a:latin typeface="Trebuchet MS" pitchFamily="34" charset="0"/>
                <a:ea typeface="+mn-ea"/>
                <a:cs typeface="+mn-cs"/>
              </a:rPr>
              <a:t> ACTIVITY SUBSIDY (BENEFIT)</a:t>
            </a:r>
            <a:endParaRPr kumimoji="0" lang="en-US" sz="2000" b="1" i="0" u="none" strike="noStrike" kern="1200" cap="none" spc="0" normalizeH="0" baseline="0" noProof="0" dirty="0" smtClean="0">
              <a:ln>
                <a:noFill/>
              </a:ln>
              <a:solidFill>
                <a:srgbClr val="002060"/>
              </a:solidFill>
              <a:effectLst/>
              <a:uLnTx/>
              <a:uFillTx/>
              <a:latin typeface="Trebuchet MS"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2000" b="1" i="0" u="none" strike="noStrike" kern="1200" cap="none" spc="0" normalizeH="0" baseline="0" noProof="0" dirty="0" smtClean="0">
              <a:ln>
                <a:noFill/>
              </a:ln>
              <a:solidFill>
                <a:srgbClr val="000066"/>
              </a:solidFill>
              <a:effectLst/>
              <a:uLnTx/>
              <a:uFillTx/>
              <a:latin typeface="Trebuchet MS" pitchFamily="34" charset="0"/>
              <a:ea typeface="+mn-ea"/>
              <a:cs typeface="+mn-cs"/>
            </a:endParaRPr>
          </a:p>
          <a:p>
            <a:pPr marL="0" indent="0">
              <a:buNone/>
            </a:pPr>
            <a:r>
              <a:rPr lang="en-US" sz="1800" dirty="0">
                <a:solidFill>
                  <a:srgbClr val="002060"/>
                </a:solidFill>
                <a:latin typeface="Trebuchet MS" pitchFamily="34" charset="0"/>
              </a:rPr>
              <a:t>Top Glove staff will be able to enjoy 50% or maximum of RM 50 subsidy (whichever is lower) for the following fitness activity: </a:t>
            </a:r>
          </a:p>
          <a:p>
            <a:pPr lvl="0"/>
            <a:r>
              <a:rPr lang="en-US" sz="1800" dirty="0">
                <a:solidFill>
                  <a:srgbClr val="002060"/>
                </a:solidFill>
                <a:latin typeface="Trebuchet MS" pitchFamily="34" charset="0"/>
              </a:rPr>
              <a:t>Gym subscription fees</a:t>
            </a:r>
          </a:p>
          <a:p>
            <a:pPr lvl="0"/>
            <a:r>
              <a:rPr lang="en-US" sz="1800" dirty="0">
                <a:solidFill>
                  <a:srgbClr val="002060"/>
                </a:solidFill>
                <a:latin typeface="Trebuchet MS" pitchFamily="34" charset="0"/>
              </a:rPr>
              <a:t>Swimming</a:t>
            </a:r>
          </a:p>
          <a:p>
            <a:pPr lvl="0"/>
            <a:r>
              <a:rPr lang="en-US" sz="1800" dirty="0">
                <a:solidFill>
                  <a:srgbClr val="002060"/>
                </a:solidFill>
                <a:latin typeface="Trebuchet MS" pitchFamily="34" charset="0"/>
              </a:rPr>
              <a:t>Dancing</a:t>
            </a:r>
          </a:p>
          <a:p>
            <a:pPr lvl="0"/>
            <a:r>
              <a:rPr lang="en-US" sz="1800" dirty="0">
                <a:solidFill>
                  <a:srgbClr val="002060"/>
                </a:solidFill>
                <a:latin typeface="Trebuchet MS" pitchFamily="34" charset="0"/>
              </a:rPr>
              <a:t>Yoga</a:t>
            </a:r>
          </a:p>
          <a:p>
            <a:pPr lvl="0"/>
            <a:r>
              <a:rPr lang="en-US" sz="1800" dirty="0">
                <a:solidFill>
                  <a:srgbClr val="002060"/>
                </a:solidFill>
                <a:latin typeface="Trebuchet MS" pitchFamily="34" charset="0"/>
              </a:rPr>
              <a:t>Aerobics</a:t>
            </a:r>
          </a:p>
          <a:p>
            <a:pPr lvl="0"/>
            <a:r>
              <a:rPr lang="en-US" sz="1800" dirty="0">
                <a:solidFill>
                  <a:srgbClr val="002060"/>
                </a:solidFill>
                <a:latin typeface="Trebuchet MS" pitchFamily="34" charset="0"/>
              </a:rPr>
              <a:t>Tai Chi / Zhi Kong</a:t>
            </a:r>
          </a:p>
          <a:p>
            <a:pPr lvl="0"/>
            <a:r>
              <a:rPr lang="en-US" sz="1800" dirty="0">
                <a:solidFill>
                  <a:srgbClr val="002060"/>
                </a:solidFill>
                <a:latin typeface="Trebuchet MS" pitchFamily="34" charset="0"/>
              </a:rPr>
              <a:t>Meditation Classes</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smtClean="0">
              <a:ln>
                <a:noFill/>
              </a:ln>
              <a:solidFill>
                <a:srgbClr val="002060"/>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smtClean="0">
              <a:ln>
                <a:noFill/>
              </a:ln>
              <a:solidFill>
                <a:srgbClr val="002060"/>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smtClean="0">
              <a:ln>
                <a:noFill/>
              </a:ln>
              <a:solidFill>
                <a:srgbClr val="002060"/>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smtClean="0">
              <a:ln>
                <a:noFill/>
              </a:ln>
              <a:solidFill>
                <a:srgbClr val="002060"/>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smtClean="0">
              <a:ln>
                <a:noFill/>
              </a:ln>
              <a:solidFill>
                <a:srgbClr val="002060"/>
              </a:solidFill>
              <a:effectLst/>
              <a:uLnTx/>
              <a:uFillTx/>
              <a:latin typeface="Calibri"/>
              <a:ea typeface="+mn-ea"/>
              <a:cs typeface="+mn-cs"/>
            </a:endParaRPr>
          </a:p>
        </p:txBody>
      </p:sp>
      <p:sp>
        <p:nvSpPr>
          <p:cNvPr id="8" name="Title 2"/>
          <p:cNvSpPr txBox="1">
            <a:spLocks/>
          </p:cNvSpPr>
          <p:nvPr/>
        </p:nvSpPr>
        <p:spPr bwMode="auto">
          <a:xfrm>
            <a:off x="457200" y="274638"/>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BENEFITS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692574"/>
            <a:ext cx="1885950" cy="2057400"/>
          </a:xfrm>
          <a:prstGeom prst="rect">
            <a:avLst/>
          </a:prstGeom>
          <a:noFill/>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291" y="2729108"/>
            <a:ext cx="2514600" cy="1752600"/>
          </a:xfrm>
          <a:prstGeom prst="rect">
            <a:avLst/>
          </a:prstGeom>
          <a:noFill/>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4937342"/>
            <a:ext cx="2647950" cy="1375011"/>
          </a:xfrm>
          <a:prstGeom prst="rect">
            <a:avLst/>
          </a:prstGeom>
          <a:noFill/>
        </p:spPr>
      </p:pic>
    </p:spTree>
    <p:extLst>
      <p:ext uri="{BB962C8B-B14F-4D97-AF65-F5344CB8AC3E}">
        <p14:creationId xmlns:p14="http://schemas.microsoft.com/office/powerpoint/2010/main" val="77234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 calcmode="lin" valueType="num">
                                      <p:cBhvr>
                                        <p:cTn id="23" dur="10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7">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7">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p:cTn id="31" dur="1000" fill="hold"/>
                                        <p:tgtEl>
                                          <p:spTgt spid="7">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7">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7">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p:cTn id="39" dur="1000" fill="hold"/>
                                        <p:tgtEl>
                                          <p:spTgt spid="7">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7">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7">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 calcmode="lin" valueType="num">
                                      <p:cBhvr>
                                        <p:cTn id="47" dur="1000" fill="hold"/>
                                        <p:tgtEl>
                                          <p:spTgt spid="7">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7">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7">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7">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7">
                                            <p:txEl>
                                              <p:pRg st="6" end="6"/>
                                            </p:txEl>
                                          </p:spTgt>
                                        </p:tgtEl>
                                        <p:attrNameLst>
                                          <p:attrName>style.visibility</p:attrName>
                                        </p:attrNameLst>
                                      </p:cBhvr>
                                      <p:to>
                                        <p:strVal val="visible"/>
                                      </p:to>
                                    </p:set>
                                    <p:anim calcmode="lin" valueType="num">
                                      <p:cBhvr>
                                        <p:cTn id="55" dur="1000" fill="hold"/>
                                        <p:tgtEl>
                                          <p:spTgt spid="7">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7">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7">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7">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7">
                                            <p:txEl>
                                              <p:pRg st="7" end="7"/>
                                            </p:txEl>
                                          </p:spTgt>
                                        </p:tgtEl>
                                        <p:attrNameLst>
                                          <p:attrName>style.visibility</p:attrName>
                                        </p:attrNameLst>
                                      </p:cBhvr>
                                      <p:to>
                                        <p:strVal val="visible"/>
                                      </p:to>
                                    </p:set>
                                    <p:anim calcmode="lin" valueType="num">
                                      <p:cBhvr>
                                        <p:cTn id="63" dur="1000" fill="hold"/>
                                        <p:tgtEl>
                                          <p:spTgt spid="7">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7">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7">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7">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7">
                                            <p:txEl>
                                              <p:pRg st="8" end="8"/>
                                            </p:txEl>
                                          </p:spTgt>
                                        </p:tgtEl>
                                        <p:attrNameLst>
                                          <p:attrName>style.visibility</p:attrName>
                                        </p:attrNameLst>
                                      </p:cBhvr>
                                      <p:to>
                                        <p:strVal val="visible"/>
                                      </p:to>
                                    </p:set>
                                    <p:anim calcmode="lin" valueType="num">
                                      <p:cBhvr>
                                        <p:cTn id="71" dur="1000" fill="hold"/>
                                        <p:tgtEl>
                                          <p:spTgt spid="7">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7">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7">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7">
                                            <p:txEl>
                                              <p:pRg st="8" end="8"/>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nodeType="clickEffect">
                                  <p:stCondLst>
                                    <p:cond delay="0"/>
                                  </p:stCondLst>
                                  <p:childTnLst>
                                    <p:set>
                                      <p:cBhvr>
                                        <p:cTn id="78" dur="1" fill="hold">
                                          <p:stCondLst>
                                            <p:cond delay="0"/>
                                          </p:stCondLst>
                                        </p:cTn>
                                        <p:tgtEl>
                                          <p:spTgt spid="7">
                                            <p:txEl>
                                              <p:pRg st="9" end="9"/>
                                            </p:txEl>
                                          </p:spTgt>
                                        </p:tgtEl>
                                        <p:attrNameLst>
                                          <p:attrName>style.visibility</p:attrName>
                                        </p:attrNameLst>
                                      </p:cBhvr>
                                      <p:to>
                                        <p:strVal val="visible"/>
                                      </p:to>
                                    </p:set>
                                    <p:anim calcmode="lin" valueType="num">
                                      <p:cBhvr>
                                        <p:cTn id="79" dur="1000" fill="hold"/>
                                        <p:tgtEl>
                                          <p:spTgt spid="7">
                                            <p:txEl>
                                              <p:pRg st="9" end="9"/>
                                            </p:txEl>
                                          </p:spTgt>
                                        </p:tgtEl>
                                        <p:attrNameLst>
                                          <p:attrName>ppt_w</p:attrName>
                                        </p:attrNameLst>
                                      </p:cBhvr>
                                      <p:tavLst>
                                        <p:tav tm="0">
                                          <p:val>
                                            <p:fltVal val="0"/>
                                          </p:val>
                                        </p:tav>
                                        <p:tav tm="100000">
                                          <p:val>
                                            <p:strVal val="#ppt_w"/>
                                          </p:val>
                                        </p:tav>
                                      </p:tavLst>
                                    </p:anim>
                                    <p:anim calcmode="lin" valueType="num">
                                      <p:cBhvr>
                                        <p:cTn id="80" dur="1000" fill="hold"/>
                                        <p:tgtEl>
                                          <p:spTgt spid="7">
                                            <p:txEl>
                                              <p:pRg st="9" end="9"/>
                                            </p:txEl>
                                          </p:spTgt>
                                        </p:tgtEl>
                                        <p:attrNameLst>
                                          <p:attrName>ppt_h</p:attrName>
                                        </p:attrNameLst>
                                      </p:cBhvr>
                                      <p:tavLst>
                                        <p:tav tm="0">
                                          <p:val>
                                            <p:fltVal val="0"/>
                                          </p:val>
                                        </p:tav>
                                        <p:tav tm="100000">
                                          <p:val>
                                            <p:strVal val="#ppt_h"/>
                                          </p:val>
                                        </p:tav>
                                      </p:tavLst>
                                    </p:anim>
                                    <p:anim calcmode="lin" valueType="num">
                                      <p:cBhvr>
                                        <p:cTn id="81" dur="1000" fill="hold"/>
                                        <p:tgtEl>
                                          <p:spTgt spid="7">
                                            <p:txEl>
                                              <p:pRg st="9" end="9"/>
                                            </p:txEl>
                                          </p:spTgt>
                                        </p:tgtEl>
                                        <p:attrNameLst>
                                          <p:attrName>style.rotation</p:attrName>
                                        </p:attrNameLst>
                                      </p:cBhvr>
                                      <p:tavLst>
                                        <p:tav tm="0">
                                          <p:val>
                                            <p:fltVal val="90"/>
                                          </p:val>
                                        </p:tav>
                                        <p:tav tm="100000">
                                          <p:val>
                                            <p:fltVal val="0"/>
                                          </p:val>
                                        </p:tav>
                                      </p:tavLst>
                                    </p:anim>
                                    <p:animEffect transition="in" filter="fade">
                                      <p:cBhvr>
                                        <p:cTn id="82" dur="1000"/>
                                        <p:tgtEl>
                                          <p:spTgt spid="7">
                                            <p:txEl>
                                              <p:pRg st="9" end="9"/>
                                            </p:txEl>
                                          </p:spTgt>
                                        </p:tgtEl>
                                      </p:cBhvr>
                                    </p:animEffect>
                                  </p:childTnLst>
                                </p:cTn>
                              </p:par>
                              <p:par>
                                <p:cTn id="83" presetID="31" presetClass="entr" presetSubtype="0" fill="hold" nodeType="withEffect">
                                  <p:stCondLst>
                                    <p:cond delay="0"/>
                                  </p:stCondLst>
                                  <p:childTnLst>
                                    <p:set>
                                      <p:cBhvr>
                                        <p:cTn id="84" dur="1" fill="hold">
                                          <p:stCondLst>
                                            <p:cond delay="0"/>
                                          </p:stCondLst>
                                        </p:cTn>
                                        <p:tgtEl>
                                          <p:spTgt spid="11"/>
                                        </p:tgtEl>
                                        <p:attrNameLst>
                                          <p:attrName>style.visibility</p:attrName>
                                        </p:attrNameLst>
                                      </p:cBhvr>
                                      <p:to>
                                        <p:strVal val="visible"/>
                                      </p:to>
                                    </p:set>
                                    <p:anim calcmode="lin" valueType="num">
                                      <p:cBhvr>
                                        <p:cTn id="85" dur="1000" fill="hold"/>
                                        <p:tgtEl>
                                          <p:spTgt spid="11"/>
                                        </p:tgtEl>
                                        <p:attrNameLst>
                                          <p:attrName>ppt_w</p:attrName>
                                        </p:attrNameLst>
                                      </p:cBhvr>
                                      <p:tavLst>
                                        <p:tav tm="0">
                                          <p:val>
                                            <p:fltVal val="0"/>
                                          </p:val>
                                        </p:tav>
                                        <p:tav tm="100000">
                                          <p:val>
                                            <p:strVal val="#ppt_w"/>
                                          </p:val>
                                        </p:tav>
                                      </p:tavLst>
                                    </p:anim>
                                    <p:anim calcmode="lin" valueType="num">
                                      <p:cBhvr>
                                        <p:cTn id="86" dur="1000" fill="hold"/>
                                        <p:tgtEl>
                                          <p:spTgt spid="11"/>
                                        </p:tgtEl>
                                        <p:attrNameLst>
                                          <p:attrName>ppt_h</p:attrName>
                                        </p:attrNameLst>
                                      </p:cBhvr>
                                      <p:tavLst>
                                        <p:tav tm="0">
                                          <p:val>
                                            <p:fltVal val="0"/>
                                          </p:val>
                                        </p:tav>
                                        <p:tav tm="100000">
                                          <p:val>
                                            <p:strVal val="#ppt_h"/>
                                          </p:val>
                                        </p:tav>
                                      </p:tavLst>
                                    </p:anim>
                                    <p:anim calcmode="lin" valueType="num">
                                      <p:cBhvr>
                                        <p:cTn id="87" dur="1000" fill="hold"/>
                                        <p:tgtEl>
                                          <p:spTgt spid="11"/>
                                        </p:tgtEl>
                                        <p:attrNameLst>
                                          <p:attrName>style.rotation</p:attrName>
                                        </p:attrNameLst>
                                      </p:cBhvr>
                                      <p:tavLst>
                                        <p:tav tm="0">
                                          <p:val>
                                            <p:fltVal val="90"/>
                                          </p:val>
                                        </p:tav>
                                        <p:tav tm="100000">
                                          <p:val>
                                            <p:fltVal val="0"/>
                                          </p:val>
                                        </p:tav>
                                      </p:tavLst>
                                    </p:anim>
                                    <p:animEffect transition="in" filter="fade">
                                      <p:cBhvr>
                                        <p:cTn id="88" dur="1000"/>
                                        <p:tgtEl>
                                          <p:spTgt spid="11"/>
                                        </p:tgtEl>
                                      </p:cBhvr>
                                    </p:animEffect>
                                  </p:childTnLst>
                                </p:cTn>
                              </p:par>
                              <p:par>
                                <p:cTn id="89" presetID="31" presetClass="entr" presetSubtype="0" fill="hold" nodeType="with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1000" fill="hold"/>
                                        <p:tgtEl>
                                          <p:spTgt spid="10"/>
                                        </p:tgtEl>
                                        <p:attrNameLst>
                                          <p:attrName>ppt_w</p:attrName>
                                        </p:attrNameLst>
                                      </p:cBhvr>
                                      <p:tavLst>
                                        <p:tav tm="0">
                                          <p:val>
                                            <p:fltVal val="0"/>
                                          </p:val>
                                        </p:tav>
                                        <p:tav tm="100000">
                                          <p:val>
                                            <p:strVal val="#ppt_w"/>
                                          </p:val>
                                        </p:tav>
                                      </p:tavLst>
                                    </p:anim>
                                    <p:anim calcmode="lin" valueType="num">
                                      <p:cBhvr>
                                        <p:cTn id="92" dur="1000" fill="hold"/>
                                        <p:tgtEl>
                                          <p:spTgt spid="10"/>
                                        </p:tgtEl>
                                        <p:attrNameLst>
                                          <p:attrName>ppt_h</p:attrName>
                                        </p:attrNameLst>
                                      </p:cBhvr>
                                      <p:tavLst>
                                        <p:tav tm="0">
                                          <p:val>
                                            <p:fltVal val="0"/>
                                          </p:val>
                                        </p:tav>
                                        <p:tav tm="100000">
                                          <p:val>
                                            <p:strVal val="#ppt_h"/>
                                          </p:val>
                                        </p:tav>
                                      </p:tavLst>
                                    </p:anim>
                                    <p:anim calcmode="lin" valueType="num">
                                      <p:cBhvr>
                                        <p:cTn id="93" dur="1000" fill="hold"/>
                                        <p:tgtEl>
                                          <p:spTgt spid="10"/>
                                        </p:tgtEl>
                                        <p:attrNameLst>
                                          <p:attrName>style.rotation</p:attrName>
                                        </p:attrNameLst>
                                      </p:cBhvr>
                                      <p:tavLst>
                                        <p:tav tm="0">
                                          <p:val>
                                            <p:fltVal val="90"/>
                                          </p:val>
                                        </p:tav>
                                        <p:tav tm="100000">
                                          <p:val>
                                            <p:fltVal val="0"/>
                                          </p:val>
                                        </p:tav>
                                      </p:tavLst>
                                    </p:anim>
                                    <p:animEffect transition="in" filter="fade">
                                      <p:cBhvr>
                                        <p:cTn id="94" dur="1000"/>
                                        <p:tgtEl>
                                          <p:spTgt spid="10"/>
                                        </p:tgtEl>
                                      </p:cBhvr>
                                    </p:animEffect>
                                  </p:childTnLst>
                                </p:cTn>
                              </p:par>
                              <p:par>
                                <p:cTn id="95" presetID="31"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p:cTn id="97" dur="1000" fill="hold"/>
                                        <p:tgtEl>
                                          <p:spTgt spid="9"/>
                                        </p:tgtEl>
                                        <p:attrNameLst>
                                          <p:attrName>ppt_w</p:attrName>
                                        </p:attrNameLst>
                                      </p:cBhvr>
                                      <p:tavLst>
                                        <p:tav tm="0">
                                          <p:val>
                                            <p:fltVal val="0"/>
                                          </p:val>
                                        </p:tav>
                                        <p:tav tm="100000">
                                          <p:val>
                                            <p:strVal val="#ppt_w"/>
                                          </p:val>
                                        </p:tav>
                                      </p:tavLst>
                                    </p:anim>
                                    <p:anim calcmode="lin" valueType="num">
                                      <p:cBhvr>
                                        <p:cTn id="98" dur="1000" fill="hold"/>
                                        <p:tgtEl>
                                          <p:spTgt spid="9"/>
                                        </p:tgtEl>
                                        <p:attrNameLst>
                                          <p:attrName>ppt_h</p:attrName>
                                        </p:attrNameLst>
                                      </p:cBhvr>
                                      <p:tavLst>
                                        <p:tav tm="0">
                                          <p:val>
                                            <p:fltVal val="0"/>
                                          </p:val>
                                        </p:tav>
                                        <p:tav tm="100000">
                                          <p:val>
                                            <p:strVal val="#ppt_h"/>
                                          </p:val>
                                        </p:tav>
                                      </p:tavLst>
                                    </p:anim>
                                    <p:anim calcmode="lin" valueType="num">
                                      <p:cBhvr>
                                        <p:cTn id="99" dur="1000" fill="hold"/>
                                        <p:tgtEl>
                                          <p:spTgt spid="9"/>
                                        </p:tgtEl>
                                        <p:attrNameLst>
                                          <p:attrName>style.rotation</p:attrName>
                                        </p:attrNameLst>
                                      </p:cBhvr>
                                      <p:tavLst>
                                        <p:tav tm="0">
                                          <p:val>
                                            <p:fltVal val="90"/>
                                          </p:val>
                                        </p:tav>
                                        <p:tav tm="100000">
                                          <p:val>
                                            <p:fltVal val="0"/>
                                          </p:val>
                                        </p:tav>
                                      </p:tavLst>
                                    </p:anim>
                                    <p:animEffect transition="in" filter="fade">
                                      <p:cBhvr>
                                        <p:cTn id="10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990600" y="696762"/>
            <a:ext cx="3725862" cy="7366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2800" b="1" kern="1200">
                <a:solidFill>
                  <a:schemeClr val="dk1"/>
                </a:solidFill>
                <a:latin typeface="Trebuchet MS" pitchFamily="34" charset="0"/>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000066"/>
                </a:solidFill>
                <a:effectLst/>
                <a:uLnTx/>
                <a:uFillTx/>
                <a:latin typeface="Trebuchet MS" pitchFamily="34" charset="0"/>
                <a:ea typeface="+mn-ea"/>
                <a:cs typeface="Arial" charset="0"/>
              </a:rPr>
              <a:t>AT A GLANCE…</a:t>
            </a:r>
            <a:endParaRPr kumimoji="0" lang="en-MY" sz="2800" b="1" i="0" u="none" strike="noStrike" kern="1200" cap="none" spc="0" normalizeH="0" baseline="0" noProof="0" dirty="0" smtClean="0">
              <a:ln>
                <a:noFill/>
              </a:ln>
              <a:solidFill>
                <a:srgbClr val="000066"/>
              </a:solidFill>
              <a:effectLst/>
              <a:uLnTx/>
              <a:uFillTx/>
              <a:latin typeface="Trebuchet MS" pitchFamily="34" charset="0"/>
              <a:ea typeface="+mn-ea"/>
              <a:cs typeface="Arial" charset="0"/>
            </a:endParaRPr>
          </a:p>
        </p:txBody>
      </p:sp>
      <p:sp>
        <p:nvSpPr>
          <p:cNvPr id="4" name="Content Placeholder 3"/>
          <p:cNvSpPr txBox="1">
            <a:spLocks/>
          </p:cNvSpPr>
          <p:nvPr/>
        </p:nvSpPr>
        <p:spPr>
          <a:xfrm>
            <a:off x="503238" y="1676400"/>
            <a:ext cx="4906962" cy="4876800"/>
          </a:xfrm>
          <a:prstGeom prst="rect">
            <a:avLst/>
          </a:prstGeom>
        </p:spPr>
        <p:txBody>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000" indent="-180000" fontAlgn="auto">
              <a:spcAft>
                <a:spcPts val="600"/>
              </a:spcAft>
              <a:defRPr/>
            </a:pPr>
            <a:r>
              <a:rPr lang="en-US" sz="1900" dirty="0" smtClean="0">
                <a:solidFill>
                  <a:srgbClr val="000066"/>
                </a:solidFill>
                <a:latin typeface="Trebuchet MS" pitchFamily="34" charset="0"/>
                <a:cs typeface="Arial" pitchFamily="34" charset="0"/>
              </a:rPr>
              <a:t>Commenced operations in 1991 with </a:t>
            </a:r>
            <a:r>
              <a:rPr lang="en-US" sz="1900" u="sng" dirty="0" smtClean="0">
                <a:solidFill>
                  <a:srgbClr val="000066"/>
                </a:solidFill>
                <a:latin typeface="Trebuchet MS" pitchFamily="34" charset="0"/>
                <a:cs typeface="Arial" pitchFamily="34" charset="0"/>
              </a:rPr>
              <a:t>3 production lines</a:t>
            </a:r>
            <a:r>
              <a:rPr lang="en-US" sz="1900" dirty="0" smtClean="0">
                <a:solidFill>
                  <a:srgbClr val="000066"/>
                </a:solidFill>
                <a:latin typeface="Trebuchet MS" pitchFamily="34" charset="0"/>
                <a:cs typeface="Arial" pitchFamily="34" charset="0"/>
              </a:rPr>
              <a:t>, TG have grown to being </a:t>
            </a:r>
            <a:r>
              <a:rPr lang="en-US" sz="1900" dirty="0">
                <a:solidFill>
                  <a:srgbClr val="000066"/>
                </a:solidFill>
                <a:latin typeface="Trebuchet MS" pitchFamily="34" charset="0"/>
                <a:cs typeface="Arial" pitchFamily="34" charset="0"/>
              </a:rPr>
              <a:t>l</a:t>
            </a:r>
            <a:r>
              <a:rPr lang="en-US" sz="1900" dirty="0" smtClean="0">
                <a:solidFill>
                  <a:srgbClr val="000066"/>
                </a:solidFill>
                <a:latin typeface="Trebuchet MS" pitchFamily="34" charset="0"/>
                <a:cs typeface="Arial" pitchFamily="34" charset="0"/>
              </a:rPr>
              <a:t>isted in BSKL  by 2001</a:t>
            </a:r>
          </a:p>
          <a:p>
            <a:pPr marL="180000" indent="-180000" fontAlgn="auto">
              <a:spcAft>
                <a:spcPts val="600"/>
              </a:spcAft>
              <a:defRPr/>
            </a:pPr>
            <a:r>
              <a:rPr lang="en-US" sz="1900" dirty="0" smtClean="0">
                <a:solidFill>
                  <a:srgbClr val="000066"/>
                </a:solidFill>
                <a:latin typeface="Trebuchet MS" pitchFamily="34" charset="0"/>
                <a:cs typeface="Arial" pitchFamily="34" charset="0"/>
              </a:rPr>
              <a:t>Comprehensive product range with </a:t>
            </a:r>
            <a:r>
              <a:rPr lang="en-US" sz="1900" dirty="0" smtClean="0">
                <a:solidFill>
                  <a:srgbClr val="FF0000"/>
                </a:solidFill>
                <a:latin typeface="Trebuchet MS" pitchFamily="34" charset="0"/>
                <a:cs typeface="Arial" pitchFamily="34" charset="0"/>
              </a:rPr>
              <a:t>13 major types of rubber gloves</a:t>
            </a:r>
          </a:p>
          <a:p>
            <a:pPr marL="180000" indent="-180000" fontAlgn="auto">
              <a:spcAft>
                <a:spcPts val="600"/>
              </a:spcAft>
              <a:defRPr/>
            </a:pPr>
            <a:r>
              <a:rPr lang="en-US" sz="1900" dirty="0" smtClean="0">
                <a:solidFill>
                  <a:srgbClr val="000066"/>
                </a:solidFill>
                <a:latin typeface="Trebuchet MS" pitchFamily="34" charset="0"/>
                <a:cs typeface="Arial" pitchFamily="34" charset="0"/>
              </a:rPr>
              <a:t>80% of production for </a:t>
            </a:r>
            <a:r>
              <a:rPr lang="en-US" sz="1900" dirty="0" smtClean="0">
                <a:solidFill>
                  <a:srgbClr val="FF0000"/>
                </a:solidFill>
                <a:latin typeface="Trebuchet MS" pitchFamily="34" charset="0"/>
                <a:cs typeface="Arial" pitchFamily="34" charset="0"/>
              </a:rPr>
              <a:t>health care sector </a:t>
            </a:r>
            <a:r>
              <a:rPr lang="en-US" sz="1900" dirty="0" smtClean="0">
                <a:solidFill>
                  <a:srgbClr val="000066"/>
                </a:solidFill>
                <a:latin typeface="Trebuchet MS" pitchFamily="34" charset="0"/>
                <a:cs typeface="Arial" pitchFamily="34" charset="0"/>
              </a:rPr>
              <a:t>and 20% for non-health care sector</a:t>
            </a:r>
          </a:p>
          <a:p>
            <a:pPr marL="180000" indent="-180000" fontAlgn="auto">
              <a:spcAft>
                <a:spcPts val="600"/>
              </a:spcAft>
              <a:defRPr/>
            </a:pPr>
            <a:r>
              <a:rPr lang="en-US" sz="1900" dirty="0" smtClean="0">
                <a:solidFill>
                  <a:srgbClr val="000066"/>
                </a:solidFill>
                <a:latin typeface="Trebuchet MS" pitchFamily="34" charset="0"/>
                <a:cs typeface="Arial" pitchFamily="34" charset="0"/>
              </a:rPr>
              <a:t>Produce 80% natural rubber (NR) glove and 20% synthetic rubber  glove</a:t>
            </a:r>
          </a:p>
          <a:p>
            <a:pPr marL="180000" indent="-180000" fontAlgn="auto">
              <a:spcAft>
                <a:spcPts val="0"/>
              </a:spcAft>
              <a:defRPr/>
            </a:pPr>
            <a:r>
              <a:rPr lang="en-US" sz="1900" dirty="0" smtClean="0">
                <a:solidFill>
                  <a:srgbClr val="000066"/>
                </a:solidFill>
                <a:latin typeface="Trebuchet MS" pitchFamily="34" charset="0"/>
                <a:cs typeface="Arial" pitchFamily="34" charset="0"/>
              </a:rPr>
              <a:t>Target capacity mix – </a:t>
            </a:r>
          </a:p>
          <a:p>
            <a:pPr marL="176213" indent="0" fontAlgn="auto">
              <a:spcAft>
                <a:spcPts val="0"/>
              </a:spcAft>
              <a:buFont typeface="Arial" pitchFamily="34" charset="0"/>
              <a:buNone/>
              <a:defRPr/>
            </a:pPr>
            <a:r>
              <a:rPr lang="en-US" sz="1900" dirty="0" smtClean="0">
                <a:solidFill>
                  <a:srgbClr val="000066"/>
                </a:solidFill>
                <a:latin typeface="Trebuchet MS" pitchFamily="34" charset="0"/>
                <a:cs typeface="Arial" pitchFamily="34" charset="0"/>
              </a:rPr>
              <a:t>50% NR: 50% SR with flexibility to interchange</a:t>
            </a:r>
            <a:endParaRPr lang="en-MY" sz="1900" dirty="0">
              <a:solidFill>
                <a:srgbClr val="000066"/>
              </a:solidFill>
              <a:latin typeface="Trebuchet MS" pitchFamily="34" charset="0"/>
              <a:cs typeface="Arial" pitchFamily="34" charset="0"/>
            </a:endParaRPr>
          </a:p>
        </p:txBody>
      </p:sp>
      <p:sp>
        <p:nvSpPr>
          <p:cNvPr id="5" name="Oval 99"/>
          <p:cNvSpPr>
            <a:spLocks noChangeArrowheads="1"/>
          </p:cNvSpPr>
          <p:nvPr/>
        </p:nvSpPr>
        <p:spPr bwMode="gray">
          <a:xfrm>
            <a:off x="685800" y="3328457"/>
            <a:ext cx="498475" cy="457200"/>
          </a:xfrm>
          <a:prstGeom prst="ellipse">
            <a:avLst/>
          </a:prstGeom>
          <a:noFill/>
          <a:ln w="28575" algn="ctr">
            <a:solidFill>
              <a:srgbClr val="FF0000"/>
            </a:solidFill>
            <a:round/>
            <a:headEnd/>
            <a:tailEnd/>
          </a:ln>
        </p:spPr>
        <p:txBody>
          <a:bodyPr wrap="none" lIns="0" tIns="0" rIns="0" bIns="0" anchor="ctr"/>
          <a:lstStyle/>
          <a:p>
            <a:endParaRPr lang="en-US">
              <a:solidFill>
                <a:srgbClr val="FF0000"/>
              </a:solidFill>
              <a:latin typeface="Calibri" pitchFamily="34"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33400"/>
            <a:ext cx="4267200" cy="334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447490" y="3326257"/>
            <a:ext cx="3629705" cy="1554272"/>
          </a:xfrm>
          <a:prstGeom prst="rect">
            <a:avLst/>
          </a:prstGeom>
          <a:noFill/>
        </p:spPr>
        <p:txBody>
          <a:bodyPr wrap="square" rtlCol="0">
            <a:spAutoFit/>
          </a:bodyPr>
          <a:lstStyle/>
          <a:p>
            <a:pPr marL="285750" indent="-285750">
              <a:buFont typeface="Arial" pitchFamily="34" charset="0"/>
              <a:buChar char="•"/>
            </a:pPr>
            <a:r>
              <a:rPr lang="en-US" sz="1900" dirty="0" smtClean="0">
                <a:solidFill>
                  <a:srgbClr val="FF0000"/>
                </a:solidFill>
                <a:latin typeface="Trebuchet MS" pitchFamily="34" charset="0"/>
              </a:rPr>
              <a:t>Customers’ satisfaction is our Company’s main focus. </a:t>
            </a:r>
            <a:r>
              <a:rPr lang="en-US" sz="1900" dirty="0" smtClean="0">
                <a:solidFill>
                  <a:srgbClr val="002060"/>
                </a:solidFill>
                <a:latin typeface="Trebuchet MS" pitchFamily="34" charset="0"/>
              </a:rPr>
              <a:t>Top Glove is very focused on being a “One Stop Complete Glove Sourcing Center”.</a:t>
            </a:r>
            <a:endParaRPr lang="en-US" sz="1900" dirty="0">
              <a:solidFill>
                <a:srgbClr val="002060"/>
              </a:solidFill>
              <a:latin typeface="Trebuchet MS" pitchFamily="34" charset="0"/>
            </a:endParaRPr>
          </a:p>
        </p:txBody>
      </p:sp>
    </p:spTree>
    <p:extLst>
      <p:ext uri="{BB962C8B-B14F-4D97-AF65-F5344CB8AC3E}">
        <p14:creationId xmlns:p14="http://schemas.microsoft.com/office/powerpoint/2010/main" val="49467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457200" y="274638"/>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BENEFITS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3" name="TextBox 2"/>
          <p:cNvSpPr txBox="1"/>
          <p:nvPr/>
        </p:nvSpPr>
        <p:spPr>
          <a:xfrm>
            <a:off x="457200" y="1219200"/>
            <a:ext cx="7848600" cy="4555093"/>
          </a:xfrm>
          <a:prstGeom prst="rect">
            <a:avLst/>
          </a:prstGeom>
          <a:noFill/>
        </p:spPr>
        <p:txBody>
          <a:bodyPr wrap="square" rtlCol="0">
            <a:spAutoFit/>
          </a:bodyPr>
          <a:lstStyle/>
          <a:p>
            <a:pPr lvl="0"/>
            <a:r>
              <a:rPr lang="en-US" sz="2000" b="1" dirty="0">
                <a:solidFill>
                  <a:srgbClr val="002060"/>
                </a:solidFill>
                <a:latin typeface="Trebuchet MS" pitchFamily="34" charset="0"/>
              </a:rPr>
              <a:t>STAFF FITNESS ACTIVITY SUBSIDY (BENEFIT</a:t>
            </a:r>
            <a:r>
              <a:rPr lang="en-US" sz="2000" b="1" dirty="0" smtClean="0">
                <a:solidFill>
                  <a:srgbClr val="002060"/>
                </a:solidFill>
                <a:latin typeface="Trebuchet MS" pitchFamily="34" charset="0"/>
              </a:rPr>
              <a:t>)</a:t>
            </a:r>
          </a:p>
          <a:p>
            <a:pPr lvl="0"/>
            <a:endParaRPr lang="en-US" b="1" dirty="0">
              <a:solidFill>
                <a:srgbClr val="002060"/>
              </a:solidFill>
              <a:latin typeface="Trebuchet MS" pitchFamily="34" charset="0"/>
            </a:endParaRPr>
          </a:p>
          <a:p>
            <a:pPr lvl="0"/>
            <a:r>
              <a:rPr lang="en-US" b="1" u="sng" dirty="0" smtClean="0">
                <a:solidFill>
                  <a:srgbClr val="002060"/>
                </a:solidFill>
                <a:latin typeface="Trebuchet MS" pitchFamily="34" charset="0"/>
              </a:rPr>
              <a:t>Entitlement: </a:t>
            </a:r>
          </a:p>
          <a:p>
            <a:pPr lvl="0"/>
            <a:endParaRPr lang="en-US" b="1" dirty="0">
              <a:solidFill>
                <a:srgbClr val="002060"/>
              </a:solidFill>
              <a:latin typeface="Trebuchet MS" pitchFamily="34" charset="0"/>
            </a:endParaRPr>
          </a:p>
          <a:p>
            <a:pPr marL="342900" lvl="0" indent="-342900">
              <a:buAutoNum type="arabicPeriod"/>
            </a:pPr>
            <a:r>
              <a:rPr lang="en-US" dirty="0" smtClean="0">
                <a:solidFill>
                  <a:srgbClr val="002060"/>
                </a:solidFill>
                <a:latin typeface="Trebuchet MS" pitchFamily="34" charset="0"/>
              </a:rPr>
              <a:t>All staff will be able to enjoy this benefit.</a:t>
            </a:r>
          </a:p>
          <a:p>
            <a:pPr marL="342900" lvl="0" indent="-342900">
              <a:buAutoNum type="arabicPeriod"/>
            </a:pPr>
            <a:endParaRPr lang="en-US" dirty="0" smtClean="0">
              <a:solidFill>
                <a:srgbClr val="002060"/>
              </a:solidFill>
              <a:latin typeface="Trebuchet MS" pitchFamily="34" charset="0"/>
            </a:endParaRPr>
          </a:p>
          <a:p>
            <a:pPr marL="342900" lvl="0" indent="-342900">
              <a:buAutoNum type="arabicPeriod"/>
            </a:pPr>
            <a:r>
              <a:rPr lang="en-US" dirty="0" smtClean="0">
                <a:solidFill>
                  <a:srgbClr val="002060"/>
                </a:solidFill>
                <a:latin typeface="Trebuchet MS" pitchFamily="34" charset="0"/>
              </a:rPr>
              <a:t>Staff is required to submit original receipts with beneficiary to the respective factory Accounts to apply for this subsidy.</a:t>
            </a:r>
          </a:p>
          <a:p>
            <a:pPr marL="342900" lvl="0" indent="-342900">
              <a:buAutoNum type="arabicPeriod"/>
            </a:pPr>
            <a:endParaRPr lang="en-US" dirty="0" smtClean="0">
              <a:solidFill>
                <a:srgbClr val="002060"/>
              </a:solidFill>
              <a:latin typeface="Trebuchet MS" pitchFamily="34" charset="0"/>
            </a:endParaRPr>
          </a:p>
          <a:p>
            <a:pPr marL="342900" lvl="0" indent="-342900">
              <a:buAutoNum type="arabicPeriod"/>
            </a:pPr>
            <a:r>
              <a:rPr lang="en-US" dirty="0" smtClean="0">
                <a:solidFill>
                  <a:srgbClr val="002060"/>
                </a:solidFill>
                <a:latin typeface="Trebuchet MS" pitchFamily="34" charset="0"/>
              </a:rPr>
              <a:t>The original receipt must be from a </a:t>
            </a:r>
            <a:r>
              <a:rPr lang="en-US" dirty="0" err="1" smtClean="0">
                <a:solidFill>
                  <a:srgbClr val="002060"/>
                </a:solidFill>
                <a:latin typeface="Trebuchet MS" pitchFamily="34" charset="0"/>
              </a:rPr>
              <a:t>centre</a:t>
            </a:r>
            <a:r>
              <a:rPr lang="en-US" dirty="0" smtClean="0">
                <a:solidFill>
                  <a:srgbClr val="002060"/>
                </a:solidFill>
                <a:latin typeface="Trebuchet MS" pitchFamily="34" charset="0"/>
              </a:rPr>
              <a:t>/associate/society.</a:t>
            </a:r>
          </a:p>
          <a:p>
            <a:pPr marL="342900" lvl="0" indent="-342900">
              <a:buAutoNum type="arabicPeriod"/>
            </a:pPr>
            <a:endParaRPr lang="en-US" dirty="0" smtClean="0">
              <a:solidFill>
                <a:srgbClr val="002060"/>
              </a:solidFill>
              <a:latin typeface="Trebuchet MS" pitchFamily="34" charset="0"/>
            </a:endParaRPr>
          </a:p>
          <a:p>
            <a:pPr marL="342900" lvl="0" indent="-342900">
              <a:buAutoNum type="arabicPeriod"/>
            </a:pPr>
            <a:r>
              <a:rPr lang="en-US" dirty="0" smtClean="0">
                <a:solidFill>
                  <a:srgbClr val="002060"/>
                </a:solidFill>
                <a:latin typeface="Trebuchet MS" pitchFamily="34" charset="0"/>
              </a:rPr>
              <a:t>Staff is entitled to claim for one (1) fitness activity in a month.</a:t>
            </a:r>
          </a:p>
          <a:p>
            <a:pPr marL="342900" lvl="0" indent="-342900">
              <a:buAutoNum type="arabicPeriod"/>
            </a:pPr>
            <a:endParaRPr lang="en-US" dirty="0" smtClean="0">
              <a:solidFill>
                <a:srgbClr val="002060"/>
              </a:solidFill>
              <a:latin typeface="Trebuchet MS" pitchFamily="34" charset="0"/>
            </a:endParaRPr>
          </a:p>
          <a:p>
            <a:pPr marL="342900" lvl="0" indent="-342900">
              <a:buAutoNum type="arabicPeriod"/>
            </a:pPr>
            <a:r>
              <a:rPr lang="en-US" dirty="0" smtClean="0">
                <a:solidFill>
                  <a:srgbClr val="002060"/>
                </a:solidFill>
                <a:latin typeface="Trebuchet MS" pitchFamily="34" charset="0"/>
              </a:rPr>
              <a:t>The subsidy will strictly cover the subscription or lesson fees only, NOT any equipment / gear purchased.</a:t>
            </a:r>
            <a:endParaRPr lang="en-US" dirty="0">
              <a:solidFill>
                <a:srgbClr val="002060"/>
              </a:solidFill>
              <a:latin typeface="Trebuchet MS" pitchFamily="34" charset="0"/>
            </a:endParaRPr>
          </a:p>
          <a:p>
            <a:endParaRPr lang="en-US" dirty="0"/>
          </a:p>
        </p:txBody>
      </p:sp>
    </p:spTree>
    <p:extLst>
      <p:ext uri="{BB962C8B-B14F-4D97-AF65-F5344CB8AC3E}">
        <p14:creationId xmlns:p14="http://schemas.microsoft.com/office/powerpoint/2010/main" val="329141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bwMode="auto">
          <a:xfrm>
            <a:off x="457200" y="274638"/>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BENEFITS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4" name="Rectangle 3"/>
          <p:cNvSpPr/>
          <p:nvPr/>
        </p:nvSpPr>
        <p:spPr>
          <a:xfrm>
            <a:off x="457200" y="1219200"/>
            <a:ext cx="8229600" cy="5170646"/>
          </a:xfrm>
          <a:prstGeom prst="rect">
            <a:avLst/>
          </a:prstGeom>
        </p:spPr>
        <p:txBody>
          <a:bodyPr wrap="square">
            <a:spAutoFit/>
          </a:bodyPr>
          <a:lstStyle/>
          <a:p>
            <a:pPr lvl="0"/>
            <a:r>
              <a:rPr lang="en-US" sz="2000" b="1" dirty="0">
                <a:solidFill>
                  <a:srgbClr val="002060"/>
                </a:solidFill>
                <a:latin typeface="Trebuchet MS" pitchFamily="34" charset="0"/>
              </a:rPr>
              <a:t>STAFF FITNESS ACTIVITY SUBSIDY (BENEFIT</a:t>
            </a:r>
            <a:r>
              <a:rPr lang="en-US" sz="2000" b="1" dirty="0" smtClean="0">
                <a:solidFill>
                  <a:srgbClr val="002060"/>
                </a:solidFill>
                <a:latin typeface="Trebuchet MS" pitchFamily="34" charset="0"/>
              </a:rPr>
              <a:t>)</a:t>
            </a:r>
          </a:p>
          <a:p>
            <a:pPr lvl="0"/>
            <a:endParaRPr lang="en-US" sz="2000" b="1" dirty="0">
              <a:solidFill>
                <a:srgbClr val="002060"/>
              </a:solidFill>
              <a:latin typeface="Trebuchet MS" pitchFamily="34" charset="0"/>
            </a:endParaRPr>
          </a:p>
          <a:p>
            <a:pPr lvl="0"/>
            <a:r>
              <a:rPr lang="en-US" sz="2000" b="1" u="sng" dirty="0" smtClean="0">
                <a:solidFill>
                  <a:srgbClr val="002060"/>
                </a:solidFill>
                <a:latin typeface="Trebuchet MS" pitchFamily="34" charset="0"/>
              </a:rPr>
              <a:t>Procedure:</a:t>
            </a:r>
          </a:p>
          <a:p>
            <a:pPr lvl="0"/>
            <a:endParaRPr lang="en-US" sz="2000" b="1" u="sng" dirty="0">
              <a:solidFill>
                <a:srgbClr val="002060"/>
              </a:solidFill>
              <a:latin typeface="Trebuchet MS" pitchFamily="34" charset="0"/>
            </a:endParaRPr>
          </a:p>
          <a:p>
            <a:pPr lvl="0"/>
            <a:r>
              <a:rPr lang="en-US" sz="2000" b="1" u="sng" dirty="0" smtClean="0">
                <a:solidFill>
                  <a:srgbClr val="002060"/>
                </a:solidFill>
                <a:latin typeface="Trebuchet MS" pitchFamily="34" charset="0"/>
              </a:rPr>
              <a:t>Chi Fitness Centro, </a:t>
            </a:r>
            <a:r>
              <a:rPr lang="en-US" sz="2000" b="1" u="sng" dirty="0" err="1" smtClean="0">
                <a:solidFill>
                  <a:srgbClr val="002060"/>
                </a:solidFill>
                <a:latin typeface="Trebuchet MS" pitchFamily="34" charset="0"/>
              </a:rPr>
              <a:t>Klang</a:t>
            </a:r>
            <a:r>
              <a:rPr lang="en-US" sz="2000" b="1" u="sng" dirty="0" smtClean="0">
                <a:solidFill>
                  <a:srgbClr val="002060"/>
                </a:solidFill>
                <a:latin typeface="Trebuchet MS" pitchFamily="34" charset="0"/>
              </a:rPr>
              <a:t>.</a:t>
            </a:r>
            <a:endParaRPr lang="en-US" sz="2000" b="1" u="sng" dirty="0">
              <a:solidFill>
                <a:srgbClr val="002060"/>
              </a:solidFill>
              <a:latin typeface="Trebuchet MS" pitchFamily="34" charset="0"/>
            </a:endParaRPr>
          </a:p>
          <a:p>
            <a:pPr marL="457200" lvl="0" indent="-457200">
              <a:buFont typeface="+mj-lt"/>
              <a:buAutoNum type="alphaLcParenR"/>
            </a:pPr>
            <a:r>
              <a:rPr lang="en-US" dirty="0" smtClean="0">
                <a:solidFill>
                  <a:srgbClr val="002060"/>
                </a:solidFill>
                <a:latin typeface="Trebuchet MS" pitchFamily="34" charset="0"/>
              </a:rPr>
              <a:t>Top Glove will pay the total monthly subscription fees in advance and then the balance 50% will be deducted from the staff salary.</a:t>
            </a:r>
          </a:p>
          <a:p>
            <a:pPr marL="457200" lvl="0" indent="-457200">
              <a:buFont typeface="+mj-lt"/>
              <a:buAutoNum type="alphaLcParenR"/>
            </a:pPr>
            <a:r>
              <a:rPr lang="en-US" dirty="0" smtClean="0">
                <a:solidFill>
                  <a:srgbClr val="002060"/>
                </a:solidFill>
                <a:latin typeface="Trebuchet MS" pitchFamily="34" charset="0"/>
              </a:rPr>
              <a:t>Staff who would like to register will have to inform Accounts in their respective factory.</a:t>
            </a:r>
          </a:p>
          <a:p>
            <a:pPr lvl="0"/>
            <a:endParaRPr lang="en-US" u="sng" dirty="0">
              <a:solidFill>
                <a:srgbClr val="002060"/>
              </a:solidFill>
              <a:latin typeface="Trebuchet MS" pitchFamily="34" charset="0"/>
            </a:endParaRPr>
          </a:p>
          <a:p>
            <a:pPr lvl="0"/>
            <a:r>
              <a:rPr lang="en-US" sz="2000" b="1" u="sng" dirty="0" smtClean="0">
                <a:solidFill>
                  <a:srgbClr val="002060"/>
                </a:solidFill>
                <a:latin typeface="Trebuchet MS" pitchFamily="34" charset="0"/>
              </a:rPr>
              <a:t>Other Fitness Centre &amp; Recreational Activities</a:t>
            </a:r>
          </a:p>
          <a:p>
            <a:pPr marL="457200" lvl="0" indent="-457200">
              <a:buAutoNum type="alphaLcParenR"/>
            </a:pPr>
            <a:r>
              <a:rPr lang="en-US" dirty="0" smtClean="0">
                <a:solidFill>
                  <a:srgbClr val="002060"/>
                </a:solidFill>
                <a:latin typeface="Trebuchet MS" pitchFamily="34" charset="0"/>
              </a:rPr>
              <a:t>Staff will have to submit the claim form attach with original receipt to Accounts in their respective factory.</a:t>
            </a:r>
          </a:p>
          <a:p>
            <a:pPr marL="457200" lvl="0" indent="-457200">
              <a:buAutoNum type="alphaLcParenR"/>
            </a:pPr>
            <a:r>
              <a:rPr lang="en-US" dirty="0" smtClean="0">
                <a:solidFill>
                  <a:srgbClr val="002060"/>
                </a:solidFill>
                <a:latin typeface="Trebuchet MS" pitchFamily="34" charset="0"/>
              </a:rPr>
              <a:t>If the staff currently enrolled or planned to enroll for activity that is not specified above, written submission must be made 	                                                                    </a:t>
            </a:r>
          </a:p>
          <a:p>
            <a:pPr lvl="0"/>
            <a:r>
              <a:rPr lang="en-US" dirty="0" smtClean="0">
                <a:solidFill>
                  <a:srgbClr val="002060"/>
                </a:solidFill>
                <a:latin typeface="Trebuchet MS" pitchFamily="34" charset="0"/>
              </a:rPr>
              <a:t>      directed to Ms. Chan (Accounts) or Ms. Gurmeet (HR).</a:t>
            </a:r>
            <a:endParaRPr lang="en-US" dirty="0">
              <a:solidFill>
                <a:srgbClr val="002060"/>
              </a:solidFill>
              <a:latin typeface="Trebuchet MS" pitchFamily="34" charset="0"/>
            </a:endParaRPr>
          </a:p>
          <a:p>
            <a:pPr lvl="0"/>
            <a:endParaRPr lang="en-US" b="1" dirty="0">
              <a:solidFill>
                <a:srgbClr val="002060"/>
              </a:solidFill>
              <a:latin typeface="Trebuchet MS" pitchFamily="34" charset="0"/>
            </a:endParaRPr>
          </a:p>
        </p:txBody>
      </p:sp>
    </p:spTree>
    <p:extLst>
      <p:ext uri="{BB962C8B-B14F-4D97-AF65-F5344CB8AC3E}">
        <p14:creationId xmlns:p14="http://schemas.microsoft.com/office/powerpoint/2010/main" val="3947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sz="2000" dirty="0" smtClean="0"/>
          </a:p>
          <a:p>
            <a:pPr marL="0" indent="0">
              <a:buNone/>
            </a:pPr>
            <a:r>
              <a:rPr lang="en-US" sz="2000" b="1" dirty="0" smtClean="0">
                <a:solidFill>
                  <a:srgbClr val="002060"/>
                </a:solidFill>
                <a:latin typeface="Trebuchet MS" pitchFamily="34" charset="0"/>
              </a:rPr>
              <a:t>MEDICAL &amp; DENTAL COVERAGE</a:t>
            </a:r>
          </a:p>
          <a:p>
            <a:r>
              <a:rPr lang="en-US" sz="1800" dirty="0">
                <a:solidFill>
                  <a:srgbClr val="002060"/>
                </a:solidFill>
                <a:latin typeface="Trebuchet MS" pitchFamily="34" charset="0"/>
              </a:rPr>
              <a:t> </a:t>
            </a:r>
            <a:r>
              <a:rPr lang="en-US" sz="1800" dirty="0" smtClean="0">
                <a:solidFill>
                  <a:srgbClr val="002060"/>
                </a:solidFill>
                <a:latin typeface="Trebuchet MS" pitchFamily="34" charset="0"/>
              </a:rPr>
              <a:t>The company will pay for the medical &amp; dental expenses not exceeding </a:t>
            </a:r>
            <a:r>
              <a:rPr lang="en-US" sz="1800" dirty="0" smtClean="0">
                <a:solidFill>
                  <a:srgbClr val="FF0000"/>
                </a:solidFill>
                <a:latin typeface="Trebuchet MS" pitchFamily="34" charset="0"/>
              </a:rPr>
              <a:t>RM 200 </a:t>
            </a:r>
            <a:r>
              <a:rPr lang="en-US" sz="1800" dirty="0" smtClean="0">
                <a:solidFill>
                  <a:srgbClr val="002060"/>
                </a:solidFill>
                <a:latin typeface="Trebuchet MS" pitchFamily="34" charset="0"/>
              </a:rPr>
              <a:t>each calendar year. Employee can visit the Company’s in-house Clinic or TG’s panel clinics.</a:t>
            </a:r>
          </a:p>
          <a:p>
            <a:r>
              <a:rPr lang="en-US" sz="1800" dirty="0" smtClean="0">
                <a:solidFill>
                  <a:srgbClr val="002060"/>
                </a:solidFill>
                <a:latin typeface="Trebuchet MS" pitchFamily="34" charset="0"/>
              </a:rPr>
              <a:t>If employee goes to non-panel? - written report must be made to HOD and submit Accounts. RM 2 will be deducted from the allowance if fail to submit report.</a:t>
            </a:r>
          </a:p>
          <a:p>
            <a:r>
              <a:rPr lang="en-US" sz="1800" dirty="0" smtClean="0">
                <a:solidFill>
                  <a:srgbClr val="002060"/>
                </a:solidFill>
                <a:latin typeface="Trebuchet MS" pitchFamily="34" charset="0"/>
              </a:rPr>
              <a:t> Able to get reimbursement if visit non-panel? YES. Also stated in the report.</a:t>
            </a:r>
          </a:p>
          <a:p>
            <a:pPr marL="0" indent="0">
              <a:buNone/>
            </a:pPr>
            <a:endParaRPr lang="en-US" sz="1800" dirty="0"/>
          </a:p>
        </p:txBody>
      </p:sp>
      <p:sp>
        <p:nvSpPr>
          <p:cNvPr id="3" name="Title 2"/>
          <p:cNvSpPr>
            <a:spLocks noGrp="1"/>
          </p:cNvSpPr>
          <p:nvPr>
            <p:ph type="title"/>
          </p:nvPr>
        </p:nvSpPr>
        <p:spPr>
          <a:xfrm>
            <a:off x="2895600" y="274638"/>
            <a:ext cx="5791200" cy="1325562"/>
          </a:xfrm>
          <a:noFill/>
          <a:ln>
            <a:noFill/>
          </a:ln>
        </p:spPr>
        <p:style>
          <a:lnRef idx="1">
            <a:schemeClr val="accent1"/>
          </a:lnRef>
          <a:fillRef idx="2">
            <a:schemeClr val="accent1"/>
          </a:fillRef>
          <a:effectRef idx="1">
            <a:schemeClr val="accent1"/>
          </a:effectRef>
          <a:fontRef idx="minor">
            <a:schemeClr val="dk1"/>
          </a:fontRef>
        </p:style>
        <p:txBody>
          <a:bodyPr/>
          <a:lstStyle/>
          <a:p>
            <a:r>
              <a:rPr lang="en-US" sz="3200" b="1" dirty="0" smtClean="0">
                <a:solidFill>
                  <a:srgbClr val="002060"/>
                </a:solidFill>
                <a:latin typeface="Trebuchet MS" pitchFamily="34" charset="0"/>
              </a:rPr>
              <a:t>MEDICAL BENEFIT &amp; INSURANCE COVERAGE</a:t>
            </a:r>
            <a:endParaRPr lang="en-US" sz="3200" b="1" dirty="0">
              <a:solidFill>
                <a:srgbClr val="002060"/>
              </a:solidFill>
              <a:latin typeface="Trebuchet MS"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57" y="152400"/>
            <a:ext cx="2600000" cy="1761905"/>
          </a:xfrm>
          <a:prstGeom prst="rect">
            <a:avLst/>
          </a:prstGeom>
        </p:spPr>
      </p:pic>
    </p:spTree>
    <p:extLst>
      <p:ext uri="{BB962C8B-B14F-4D97-AF65-F5344CB8AC3E}">
        <p14:creationId xmlns:p14="http://schemas.microsoft.com/office/powerpoint/2010/main" val="1987375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990600"/>
            <a:ext cx="8458200" cy="6617196"/>
          </a:xfrm>
          <a:prstGeom prst="rect">
            <a:avLst/>
          </a:prstGeom>
        </p:spPr>
        <p:txBody>
          <a:bodyPr wrap="square">
            <a:spAutoFit/>
          </a:bodyPr>
          <a:lstStyle/>
          <a:p>
            <a:pPr marL="0" indent="0">
              <a:buNone/>
            </a:pPr>
            <a:endParaRPr lang="en-US" sz="2000" b="1" dirty="0" smtClean="0">
              <a:solidFill>
                <a:srgbClr val="002060"/>
              </a:solidFill>
              <a:latin typeface="Trebuchet MS" pitchFamily="34" charset="0"/>
            </a:endParaRPr>
          </a:p>
          <a:p>
            <a:pPr marL="0" indent="0">
              <a:buNone/>
            </a:pPr>
            <a:endParaRPr lang="en-US" sz="2000" b="1" dirty="0">
              <a:solidFill>
                <a:srgbClr val="002060"/>
              </a:solidFill>
              <a:latin typeface="Trebuchet MS" pitchFamily="34" charset="0"/>
            </a:endParaRPr>
          </a:p>
          <a:p>
            <a:pPr marL="0" indent="0">
              <a:buNone/>
            </a:pPr>
            <a:r>
              <a:rPr lang="en-US" sz="2000" b="1" dirty="0" smtClean="0">
                <a:solidFill>
                  <a:srgbClr val="002060"/>
                </a:solidFill>
                <a:latin typeface="Trebuchet MS" pitchFamily="34" charset="0"/>
              </a:rPr>
              <a:t>ANNUAL </a:t>
            </a:r>
            <a:r>
              <a:rPr lang="en-US" sz="2000" b="1" dirty="0">
                <a:solidFill>
                  <a:srgbClr val="002060"/>
                </a:solidFill>
                <a:latin typeface="Trebuchet MS" pitchFamily="34" charset="0"/>
              </a:rPr>
              <a:t>HEALTH SCREENING</a:t>
            </a:r>
          </a:p>
          <a:p>
            <a:r>
              <a:rPr lang="en-US" dirty="0">
                <a:solidFill>
                  <a:srgbClr val="002060"/>
                </a:solidFill>
                <a:latin typeface="Trebuchet MS" pitchFamily="34" charset="0"/>
              </a:rPr>
              <a:t>Employees entitled to annual blood test in which </a:t>
            </a:r>
            <a:endParaRPr lang="en-US" dirty="0" smtClean="0">
              <a:solidFill>
                <a:srgbClr val="002060"/>
              </a:solidFill>
              <a:latin typeface="Trebuchet MS" pitchFamily="34" charset="0"/>
            </a:endParaRPr>
          </a:p>
          <a:p>
            <a:r>
              <a:rPr lang="en-US" dirty="0" smtClean="0">
                <a:solidFill>
                  <a:srgbClr val="002060"/>
                </a:solidFill>
                <a:latin typeface="Trebuchet MS" pitchFamily="34" charset="0"/>
              </a:rPr>
              <a:t>partially </a:t>
            </a:r>
            <a:r>
              <a:rPr lang="en-US" dirty="0">
                <a:solidFill>
                  <a:srgbClr val="002060"/>
                </a:solidFill>
                <a:latin typeface="Trebuchet MS" pitchFamily="34" charset="0"/>
              </a:rPr>
              <a:t>is subsidized by the Company. </a:t>
            </a:r>
            <a:endParaRPr lang="en-US" dirty="0" smtClean="0">
              <a:solidFill>
                <a:srgbClr val="002060"/>
              </a:solidFill>
              <a:latin typeface="Trebuchet MS" pitchFamily="34" charset="0"/>
            </a:endParaRPr>
          </a:p>
          <a:p>
            <a:endParaRPr lang="en-US" dirty="0" smtClean="0">
              <a:solidFill>
                <a:srgbClr val="002060"/>
              </a:solidFill>
              <a:latin typeface="Trebuchet MS" pitchFamily="34" charset="0"/>
            </a:endParaRPr>
          </a:p>
          <a:p>
            <a:r>
              <a:rPr lang="en-US" dirty="0" smtClean="0">
                <a:solidFill>
                  <a:srgbClr val="002060"/>
                </a:solidFill>
                <a:latin typeface="Trebuchet MS" pitchFamily="34" charset="0"/>
              </a:rPr>
              <a:t>Consultation </a:t>
            </a:r>
            <a:r>
              <a:rPr lang="en-US" dirty="0">
                <a:solidFill>
                  <a:srgbClr val="002060"/>
                </a:solidFill>
                <a:latin typeface="Trebuchet MS" pitchFamily="34" charset="0"/>
              </a:rPr>
              <a:t>on the report are all </a:t>
            </a:r>
            <a:endParaRPr lang="en-US" dirty="0" smtClean="0">
              <a:solidFill>
                <a:srgbClr val="002060"/>
              </a:solidFill>
              <a:latin typeface="Trebuchet MS" pitchFamily="34" charset="0"/>
            </a:endParaRPr>
          </a:p>
          <a:p>
            <a:r>
              <a:rPr lang="en-US" dirty="0" smtClean="0">
                <a:solidFill>
                  <a:srgbClr val="002060"/>
                </a:solidFill>
                <a:latin typeface="Trebuchet MS" pitchFamily="34" charset="0"/>
              </a:rPr>
              <a:t>done </a:t>
            </a:r>
            <a:r>
              <a:rPr lang="en-US" dirty="0">
                <a:solidFill>
                  <a:srgbClr val="002060"/>
                </a:solidFill>
                <a:latin typeface="Trebuchet MS" pitchFamily="34" charset="0"/>
              </a:rPr>
              <a:t>in the Company itself</a:t>
            </a:r>
            <a:r>
              <a:rPr lang="en-US" dirty="0" smtClean="0">
                <a:solidFill>
                  <a:srgbClr val="002060"/>
                </a:solidFill>
                <a:latin typeface="Trebuchet MS" pitchFamily="34" charset="0"/>
              </a:rPr>
              <a:t>.</a:t>
            </a:r>
          </a:p>
          <a:p>
            <a:pPr marL="0" indent="0">
              <a:buNone/>
            </a:pPr>
            <a:endParaRPr lang="en-US" sz="2000" b="1" dirty="0">
              <a:solidFill>
                <a:srgbClr val="002060"/>
              </a:solidFill>
              <a:latin typeface="Trebuchet MS" pitchFamily="34" charset="0"/>
            </a:endParaRPr>
          </a:p>
          <a:p>
            <a:pPr marL="0" indent="0">
              <a:buNone/>
            </a:pPr>
            <a:r>
              <a:rPr lang="en-US" sz="2000" b="1" dirty="0" smtClean="0">
                <a:solidFill>
                  <a:srgbClr val="002060"/>
                </a:solidFill>
                <a:latin typeface="Trebuchet MS" pitchFamily="34" charset="0"/>
              </a:rPr>
              <a:t>INSURANCE </a:t>
            </a:r>
            <a:r>
              <a:rPr lang="en-US" sz="2000" b="1" dirty="0">
                <a:solidFill>
                  <a:srgbClr val="002060"/>
                </a:solidFill>
                <a:latin typeface="Trebuchet MS" pitchFamily="34" charset="0"/>
              </a:rPr>
              <a:t>COVERAGE </a:t>
            </a:r>
            <a:r>
              <a:rPr lang="en-US" dirty="0">
                <a:solidFill>
                  <a:srgbClr val="002060"/>
                </a:solidFill>
                <a:latin typeface="Trebuchet MS" pitchFamily="34" charset="0"/>
              </a:rPr>
              <a:t>(full time employees</a:t>
            </a:r>
            <a:r>
              <a:rPr lang="en-US" dirty="0" smtClean="0">
                <a:solidFill>
                  <a:srgbClr val="002060"/>
                </a:solidFill>
                <a:latin typeface="Trebuchet MS" pitchFamily="34" charset="0"/>
              </a:rPr>
              <a:t>)</a:t>
            </a:r>
          </a:p>
          <a:p>
            <a:endParaRPr lang="en-US" dirty="0" smtClean="0">
              <a:solidFill>
                <a:srgbClr val="002060"/>
              </a:solidFill>
              <a:latin typeface="Trebuchet MS" pitchFamily="34" charset="0"/>
            </a:endParaRPr>
          </a:p>
          <a:p>
            <a:r>
              <a:rPr lang="en-US" dirty="0" smtClean="0">
                <a:solidFill>
                  <a:srgbClr val="002060"/>
                </a:solidFill>
                <a:latin typeface="Trebuchet MS" pitchFamily="34" charset="0"/>
              </a:rPr>
              <a:t>Hospital </a:t>
            </a:r>
            <a:r>
              <a:rPr lang="en-US" dirty="0">
                <a:solidFill>
                  <a:srgbClr val="002060"/>
                </a:solidFill>
                <a:latin typeface="Trebuchet MS" pitchFamily="34" charset="0"/>
              </a:rPr>
              <a:t>&amp; Surgical </a:t>
            </a:r>
            <a:r>
              <a:rPr lang="en-US" dirty="0" smtClean="0">
                <a:solidFill>
                  <a:srgbClr val="002060"/>
                </a:solidFill>
                <a:latin typeface="Trebuchet MS" pitchFamily="34" charset="0"/>
              </a:rPr>
              <a:t>Insurance</a:t>
            </a:r>
          </a:p>
          <a:p>
            <a:pPr marL="285750" indent="-285750">
              <a:buFont typeface="Arial" pitchFamily="34" charset="0"/>
              <a:buChar char="•"/>
            </a:pPr>
            <a:r>
              <a:rPr lang="en-US" b="1" dirty="0" err="1" smtClean="0">
                <a:solidFill>
                  <a:srgbClr val="002060"/>
                </a:solidFill>
                <a:latin typeface="Trebuchet MS" pitchFamily="34" charset="0"/>
              </a:rPr>
              <a:t>Tokio</a:t>
            </a:r>
            <a:r>
              <a:rPr lang="en-US" b="1" dirty="0" smtClean="0">
                <a:solidFill>
                  <a:srgbClr val="002060"/>
                </a:solidFill>
                <a:latin typeface="Trebuchet MS" pitchFamily="34" charset="0"/>
              </a:rPr>
              <a:t> Marine Group.   </a:t>
            </a:r>
          </a:p>
          <a:p>
            <a:endParaRPr lang="en-US" dirty="0" smtClean="0">
              <a:solidFill>
                <a:srgbClr val="002060"/>
              </a:solidFill>
              <a:latin typeface="Trebuchet MS" pitchFamily="34" charset="0"/>
            </a:endParaRPr>
          </a:p>
          <a:p>
            <a:endParaRPr lang="en-US" dirty="0" smtClean="0">
              <a:solidFill>
                <a:srgbClr val="002060"/>
              </a:solidFill>
              <a:latin typeface="Trebuchet MS" pitchFamily="34" charset="0"/>
            </a:endParaRPr>
          </a:p>
          <a:p>
            <a:r>
              <a:rPr lang="en-US" dirty="0" smtClean="0">
                <a:solidFill>
                  <a:srgbClr val="002060"/>
                </a:solidFill>
                <a:latin typeface="Trebuchet MS" pitchFamily="34" charset="0"/>
              </a:rPr>
              <a:t>Group </a:t>
            </a:r>
            <a:r>
              <a:rPr lang="en-US" dirty="0">
                <a:solidFill>
                  <a:srgbClr val="002060"/>
                </a:solidFill>
                <a:latin typeface="Trebuchet MS" pitchFamily="34" charset="0"/>
              </a:rPr>
              <a:t>Personal Accident Insurance Policy </a:t>
            </a:r>
            <a:endParaRPr lang="en-US" dirty="0" smtClean="0">
              <a:solidFill>
                <a:srgbClr val="002060"/>
              </a:solidFill>
              <a:latin typeface="Trebuchet MS" pitchFamily="34" charset="0"/>
            </a:endParaRPr>
          </a:p>
          <a:p>
            <a:pPr marL="285750" indent="-285750">
              <a:buFont typeface="Arial" pitchFamily="34" charset="0"/>
              <a:buChar char="•"/>
            </a:pPr>
            <a:r>
              <a:rPr lang="en-US" b="1" dirty="0" smtClean="0">
                <a:solidFill>
                  <a:srgbClr val="002060"/>
                </a:solidFill>
              </a:rPr>
              <a:t>Marsh </a:t>
            </a:r>
            <a:r>
              <a:rPr lang="en-US" b="1" dirty="0">
                <a:solidFill>
                  <a:srgbClr val="002060"/>
                </a:solidFill>
              </a:rPr>
              <a:t>Insurance Brokers (</a:t>
            </a:r>
            <a:r>
              <a:rPr lang="en-US" b="1" dirty="0" smtClean="0">
                <a:solidFill>
                  <a:srgbClr val="002060"/>
                </a:solidFill>
              </a:rPr>
              <a:t>Malaysia) </a:t>
            </a:r>
            <a:r>
              <a:rPr lang="en-US" b="1" dirty="0" err="1" smtClean="0">
                <a:solidFill>
                  <a:srgbClr val="002060"/>
                </a:solidFill>
              </a:rPr>
              <a:t>Sdn</a:t>
            </a:r>
            <a:r>
              <a:rPr lang="en-US" b="1" dirty="0" smtClean="0">
                <a:solidFill>
                  <a:srgbClr val="002060"/>
                </a:solidFill>
              </a:rPr>
              <a:t> </a:t>
            </a:r>
            <a:r>
              <a:rPr lang="en-US" b="1" dirty="0" err="1" smtClean="0">
                <a:solidFill>
                  <a:srgbClr val="002060"/>
                </a:solidFill>
              </a:rPr>
              <a:t>Bhd</a:t>
            </a:r>
            <a:endParaRPr lang="en-US" b="1" dirty="0">
              <a:solidFill>
                <a:srgbClr val="002060"/>
              </a:solidFill>
              <a:latin typeface="Trebuchet MS" pitchFamily="34" charset="0"/>
            </a:endParaRPr>
          </a:p>
          <a:p>
            <a:endParaRPr lang="en-US" dirty="0" smtClean="0">
              <a:latin typeface="Trebuchet MS" pitchFamily="34" charset="0"/>
            </a:endParaRPr>
          </a:p>
          <a:p>
            <a:endParaRPr lang="en-US" dirty="0">
              <a:latin typeface="Trebuchet MS" pitchFamily="34" charset="0"/>
            </a:endParaRPr>
          </a:p>
          <a:p>
            <a:endParaRPr lang="en-US" dirty="0" smtClean="0">
              <a:latin typeface="Trebuchet MS" pitchFamily="34" charset="0"/>
            </a:endParaRPr>
          </a:p>
          <a:p>
            <a:endParaRPr lang="en-US" dirty="0" smtClean="0">
              <a:latin typeface="Trebuchet MS" pitchFamily="34" charset="0"/>
            </a:endParaRPr>
          </a:p>
          <a:p>
            <a:endParaRPr lang="en-US" dirty="0">
              <a:latin typeface="Trebuchet MS" pitchFamily="34" charset="0"/>
            </a:endParaRPr>
          </a:p>
          <a:p>
            <a:endParaRPr lang="en-US" dirty="0">
              <a:latin typeface="Trebuchet MS"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769" y="5334000"/>
            <a:ext cx="1981200"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600200"/>
            <a:ext cx="2260426" cy="179661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p:cNvSpPr txBox="1">
            <a:spLocks/>
          </p:cNvSpPr>
          <p:nvPr/>
        </p:nvSpPr>
        <p:spPr>
          <a:xfrm>
            <a:off x="226969" y="457200"/>
            <a:ext cx="5791200" cy="1325562"/>
          </a:xfrm>
          <a:prstGeom prst="rect">
            <a:avLst/>
          </a:prstGeom>
          <a:noFill/>
          <a:ln w="9525" cap="flat" cmpd="sng" algn="ctr">
            <a:noFill/>
            <a:prstDash val="solid"/>
          </a:ln>
        </p:spPr>
        <p:style>
          <a:lnRef idx="1">
            <a:schemeClr val="accent1"/>
          </a:lnRef>
          <a:fillRef idx="2">
            <a:schemeClr val="accent1"/>
          </a:fillRef>
          <a:effectRef idx="1">
            <a:schemeClr val="accent1"/>
          </a:effectRef>
          <a:fontRef idx="minor">
            <a:schemeClr val="dk1"/>
          </a:fontRef>
        </p:style>
        <p:txBody>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eaLnBrk="1" fontAlgn="base" hangingPunct="1">
              <a:spcBef>
                <a:spcPct val="0"/>
              </a:spcBef>
              <a:spcAft>
                <a:spcPct val="0"/>
              </a:spcAft>
              <a:defRPr sz="4400">
                <a:solidFill>
                  <a:schemeClr val="dk1"/>
                </a:solidFill>
                <a:latin typeface="+mn-lt"/>
                <a:ea typeface="+mn-ea"/>
                <a:cs typeface="+mn-cs"/>
              </a:defRPr>
            </a:lvl6pPr>
            <a:lvl7pPr marL="914400" algn="ctr" rtl="0" eaLnBrk="1" fontAlgn="base" hangingPunct="1">
              <a:spcBef>
                <a:spcPct val="0"/>
              </a:spcBef>
              <a:spcAft>
                <a:spcPct val="0"/>
              </a:spcAft>
              <a:defRPr sz="4400">
                <a:solidFill>
                  <a:schemeClr val="dk1"/>
                </a:solidFill>
                <a:latin typeface="+mn-lt"/>
                <a:ea typeface="+mn-ea"/>
                <a:cs typeface="+mn-cs"/>
              </a:defRPr>
            </a:lvl7pPr>
            <a:lvl8pPr marL="1371600" algn="ctr" rtl="0" eaLnBrk="1" fontAlgn="base" hangingPunct="1">
              <a:spcBef>
                <a:spcPct val="0"/>
              </a:spcBef>
              <a:spcAft>
                <a:spcPct val="0"/>
              </a:spcAft>
              <a:defRPr sz="4400">
                <a:solidFill>
                  <a:schemeClr val="dk1"/>
                </a:solidFill>
                <a:latin typeface="+mn-lt"/>
                <a:ea typeface="+mn-ea"/>
                <a:cs typeface="+mn-cs"/>
              </a:defRPr>
            </a:lvl8pPr>
            <a:lvl9pPr marL="1828800" algn="ctr" rtl="0" eaLnBrk="1" fontAlgn="base" hangingPunct="1">
              <a:spcBef>
                <a:spcPct val="0"/>
              </a:spcBef>
              <a:spcAft>
                <a:spcPct val="0"/>
              </a:spcAft>
              <a:defRPr sz="4400">
                <a:solidFill>
                  <a:schemeClr val="dk1"/>
                </a:solidFill>
                <a:latin typeface="+mn-lt"/>
                <a:ea typeface="+mn-ea"/>
                <a:cs typeface="+mn-cs"/>
              </a:defRPr>
            </a:lvl9pPr>
          </a:lstStyle>
          <a:p>
            <a:r>
              <a:rPr lang="en-US" sz="3200" b="1" dirty="0" smtClean="0">
                <a:solidFill>
                  <a:srgbClr val="002060"/>
                </a:solidFill>
                <a:latin typeface="Trebuchet MS" pitchFamily="34" charset="0"/>
              </a:rPr>
              <a:t>MEDICAL BENEFIT &amp; INSURANCE COVERAGE</a:t>
            </a:r>
            <a:endParaRPr lang="en-US" sz="3200" b="1" dirty="0">
              <a:solidFill>
                <a:srgbClr val="002060"/>
              </a:solidFill>
              <a:latin typeface="Trebuchet MS" pitchFamily="34" charset="0"/>
            </a:endParaRPr>
          </a:p>
        </p:txBody>
      </p:sp>
      <p:pic>
        <p:nvPicPr>
          <p:cNvPr id="4099" name="Picture 3" descr="tokio-mar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1" y="3962400"/>
            <a:ext cx="1447800" cy="12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90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txBox="1">
            <a:spLocks/>
          </p:cNvSpPr>
          <p:nvPr/>
        </p:nvSpPr>
        <p:spPr bwMode="auto">
          <a:xfrm>
            <a:off x="457200" y="463173"/>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ALLOWANCE &amp; INCENTIVES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237" y="1262105"/>
            <a:ext cx="2628900" cy="1905000"/>
          </a:xfrm>
          <a:prstGeom prst="rect">
            <a:avLst/>
          </a:prstGeom>
        </p:spPr>
      </p:pic>
      <p:sp>
        <p:nvSpPr>
          <p:cNvPr id="18" name="TextBox 17"/>
          <p:cNvSpPr txBox="1"/>
          <p:nvPr/>
        </p:nvSpPr>
        <p:spPr>
          <a:xfrm>
            <a:off x="762000" y="1582056"/>
            <a:ext cx="5657088" cy="2862322"/>
          </a:xfrm>
          <a:prstGeom prst="rect">
            <a:avLst/>
          </a:prstGeom>
          <a:noFill/>
        </p:spPr>
        <p:txBody>
          <a:bodyPr wrap="square" rtlCol="0">
            <a:spAutoFit/>
          </a:bodyPr>
          <a:lstStyle/>
          <a:p>
            <a:pPr marL="285750" indent="-285750">
              <a:buFont typeface="Arial" pitchFamily="34" charset="0"/>
              <a:buChar char="•"/>
            </a:pPr>
            <a:r>
              <a:rPr lang="en-US" sz="2000" dirty="0" smtClean="0">
                <a:solidFill>
                  <a:srgbClr val="002060"/>
                </a:solidFill>
                <a:latin typeface="Trebuchet MS" pitchFamily="34" charset="0"/>
              </a:rPr>
              <a:t>Travelling Allowance</a:t>
            </a:r>
          </a:p>
          <a:p>
            <a:pPr marL="285750" indent="-285750">
              <a:buFont typeface="Arial" pitchFamily="34" charset="0"/>
              <a:buChar char="•"/>
            </a:pPr>
            <a:endParaRPr lang="en-US" sz="2000" dirty="0" smtClean="0">
              <a:solidFill>
                <a:srgbClr val="002060"/>
              </a:solidFill>
              <a:latin typeface="Trebuchet MS" pitchFamily="34" charset="0"/>
            </a:endParaRPr>
          </a:p>
          <a:p>
            <a:pPr marL="285750" indent="-285750">
              <a:buFont typeface="Arial" pitchFamily="34" charset="0"/>
              <a:buChar char="•"/>
            </a:pPr>
            <a:r>
              <a:rPr lang="en-US" sz="2000" dirty="0" smtClean="0">
                <a:solidFill>
                  <a:srgbClr val="002060"/>
                </a:solidFill>
                <a:latin typeface="Trebuchet MS" pitchFamily="34" charset="0"/>
              </a:rPr>
              <a:t>Transfer / Assignment Allowance</a:t>
            </a:r>
          </a:p>
          <a:p>
            <a:pPr marL="285750" indent="-285750">
              <a:buFont typeface="Arial" pitchFamily="34" charset="0"/>
              <a:buChar char="•"/>
            </a:pPr>
            <a:endParaRPr lang="en-US" sz="2000" dirty="0" smtClean="0">
              <a:solidFill>
                <a:srgbClr val="002060"/>
              </a:solidFill>
              <a:latin typeface="Trebuchet MS" pitchFamily="34" charset="0"/>
            </a:endParaRPr>
          </a:p>
          <a:p>
            <a:pPr marL="285750" indent="-285750">
              <a:buFont typeface="Arial" pitchFamily="34" charset="0"/>
              <a:buChar char="•"/>
            </a:pPr>
            <a:r>
              <a:rPr lang="en-US" sz="2000" dirty="0" smtClean="0">
                <a:solidFill>
                  <a:srgbClr val="002060"/>
                </a:solidFill>
                <a:latin typeface="Trebuchet MS" pitchFamily="34" charset="0"/>
              </a:rPr>
              <a:t>Attendance Incentives</a:t>
            </a:r>
          </a:p>
          <a:p>
            <a:pPr marL="285750" indent="-285750">
              <a:buFont typeface="Arial" pitchFamily="34" charset="0"/>
              <a:buChar char="•"/>
            </a:pPr>
            <a:endParaRPr lang="en-US" sz="2000" dirty="0" smtClean="0">
              <a:solidFill>
                <a:srgbClr val="002060"/>
              </a:solidFill>
              <a:latin typeface="Trebuchet MS" pitchFamily="34" charset="0"/>
            </a:endParaRPr>
          </a:p>
          <a:p>
            <a:pPr marL="285750" indent="-285750">
              <a:buFont typeface="Arial" pitchFamily="34" charset="0"/>
              <a:buChar char="•"/>
            </a:pPr>
            <a:r>
              <a:rPr lang="en-US" sz="2000" dirty="0" smtClean="0">
                <a:solidFill>
                  <a:srgbClr val="002060"/>
                </a:solidFill>
                <a:latin typeface="Trebuchet MS" pitchFamily="34" charset="0"/>
              </a:rPr>
              <a:t>Saturday Working Allowance</a:t>
            </a:r>
          </a:p>
          <a:p>
            <a:pPr marL="285750" indent="-285750">
              <a:buFont typeface="Arial" pitchFamily="34" charset="0"/>
              <a:buChar char="•"/>
            </a:pPr>
            <a:endParaRPr lang="en-US" sz="2000" dirty="0" smtClean="0">
              <a:solidFill>
                <a:srgbClr val="002060"/>
              </a:solidFill>
              <a:latin typeface="Trebuchet MS" pitchFamily="34" charset="0"/>
            </a:endParaRPr>
          </a:p>
          <a:p>
            <a:endParaRPr lang="en-US" sz="2000" dirty="0">
              <a:solidFill>
                <a:srgbClr val="002060"/>
              </a:solidFill>
              <a:latin typeface="Trebuchet MS" pitchFamily="34"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819400"/>
            <a:ext cx="1810511" cy="2057400"/>
          </a:xfrm>
          <a:prstGeom prst="rect">
            <a:avLst/>
          </a:prstGeom>
        </p:spPr>
      </p:pic>
      <p:pic>
        <p:nvPicPr>
          <p:cNvPr id="1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219200" y="4721378"/>
            <a:ext cx="2590800" cy="1847619"/>
          </a:xfrm>
          <a:prstGeom prst="rect">
            <a:avLst/>
          </a:prstGeom>
          <a:noFill/>
          <a:ln w="9525">
            <a:noFill/>
            <a:miter lim="800000"/>
            <a:headEnd/>
            <a:tailEnd/>
          </a:ln>
        </p:spPr>
      </p:pic>
    </p:spTree>
    <p:extLst>
      <p:ext uri="{BB962C8B-B14F-4D97-AF65-F5344CB8AC3E}">
        <p14:creationId xmlns:p14="http://schemas.microsoft.com/office/powerpoint/2010/main" val="365116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31" presetClass="entr" presetSubtype="0" fill="hold" nodeType="with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 calcmode="lin" valueType="num">
                                      <p:cBhvr>
                                        <p:cTn id="13" dur="10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8">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8">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18">
                                            <p:txEl>
                                              <p:pRg st="0" end="0"/>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 calcmode="lin" valueType="num">
                                      <p:cBhvr>
                                        <p:cTn id="19" dur="1000" fill="hold"/>
                                        <p:tgtEl>
                                          <p:spTgt spid="18">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18">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18">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18">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18">
                                            <p:txEl>
                                              <p:pRg st="4" end="4"/>
                                            </p:txEl>
                                          </p:spTgt>
                                        </p:tgtEl>
                                        <p:attrNameLst>
                                          <p:attrName>style.visibility</p:attrName>
                                        </p:attrNameLst>
                                      </p:cBhvr>
                                      <p:to>
                                        <p:strVal val="visible"/>
                                      </p:to>
                                    </p:set>
                                    <p:anim calcmode="lin" valueType="num">
                                      <p:cBhvr>
                                        <p:cTn id="25" dur="1000" fill="hold"/>
                                        <p:tgtEl>
                                          <p:spTgt spid="18">
                                            <p:txEl>
                                              <p:pRg st="4" end="4"/>
                                            </p:txEl>
                                          </p:spTgt>
                                        </p:tgtEl>
                                        <p:attrNameLst>
                                          <p:attrName>ppt_w</p:attrName>
                                        </p:attrNameLst>
                                      </p:cBhvr>
                                      <p:tavLst>
                                        <p:tav tm="0">
                                          <p:val>
                                            <p:fltVal val="0"/>
                                          </p:val>
                                        </p:tav>
                                        <p:tav tm="100000">
                                          <p:val>
                                            <p:strVal val="#ppt_w"/>
                                          </p:val>
                                        </p:tav>
                                      </p:tavLst>
                                    </p:anim>
                                    <p:anim calcmode="lin" valueType="num">
                                      <p:cBhvr>
                                        <p:cTn id="26" dur="1000" fill="hold"/>
                                        <p:tgtEl>
                                          <p:spTgt spid="18">
                                            <p:txEl>
                                              <p:pRg st="4" end="4"/>
                                            </p:txEl>
                                          </p:spTgt>
                                        </p:tgtEl>
                                        <p:attrNameLst>
                                          <p:attrName>ppt_h</p:attrName>
                                        </p:attrNameLst>
                                      </p:cBhvr>
                                      <p:tavLst>
                                        <p:tav tm="0">
                                          <p:val>
                                            <p:fltVal val="0"/>
                                          </p:val>
                                        </p:tav>
                                        <p:tav tm="100000">
                                          <p:val>
                                            <p:strVal val="#ppt_h"/>
                                          </p:val>
                                        </p:tav>
                                      </p:tavLst>
                                    </p:anim>
                                    <p:anim calcmode="lin" valueType="num">
                                      <p:cBhvr>
                                        <p:cTn id="27" dur="1000" fill="hold"/>
                                        <p:tgtEl>
                                          <p:spTgt spid="18">
                                            <p:txEl>
                                              <p:pRg st="4" end="4"/>
                                            </p:txEl>
                                          </p:spTgt>
                                        </p:tgtEl>
                                        <p:attrNameLst>
                                          <p:attrName>style.rotation</p:attrName>
                                        </p:attrNameLst>
                                      </p:cBhvr>
                                      <p:tavLst>
                                        <p:tav tm="0">
                                          <p:val>
                                            <p:fltVal val="90"/>
                                          </p:val>
                                        </p:tav>
                                        <p:tav tm="100000">
                                          <p:val>
                                            <p:fltVal val="0"/>
                                          </p:val>
                                        </p:tav>
                                      </p:tavLst>
                                    </p:anim>
                                    <p:animEffect transition="in" filter="fade">
                                      <p:cBhvr>
                                        <p:cTn id="28" dur="1000"/>
                                        <p:tgtEl>
                                          <p:spTgt spid="18">
                                            <p:txEl>
                                              <p:pRg st="4" end="4"/>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anim calcmode="lin" valueType="num">
                                      <p:cBhvr>
                                        <p:cTn id="31" dur="1000" fill="hold"/>
                                        <p:tgtEl>
                                          <p:spTgt spid="18">
                                            <p:txEl>
                                              <p:pRg st="6" end="6"/>
                                            </p:txEl>
                                          </p:spTgt>
                                        </p:tgtEl>
                                        <p:attrNameLst>
                                          <p:attrName>ppt_w</p:attrName>
                                        </p:attrNameLst>
                                      </p:cBhvr>
                                      <p:tavLst>
                                        <p:tav tm="0">
                                          <p:val>
                                            <p:fltVal val="0"/>
                                          </p:val>
                                        </p:tav>
                                        <p:tav tm="100000">
                                          <p:val>
                                            <p:strVal val="#ppt_w"/>
                                          </p:val>
                                        </p:tav>
                                      </p:tavLst>
                                    </p:anim>
                                    <p:anim calcmode="lin" valueType="num">
                                      <p:cBhvr>
                                        <p:cTn id="32" dur="1000" fill="hold"/>
                                        <p:tgtEl>
                                          <p:spTgt spid="18">
                                            <p:txEl>
                                              <p:pRg st="6" end="6"/>
                                            </p:txEl>
                                          </p:spTgt>
                                        </p:tgtEl>
                                        <p:attrNameLst>
                                          <p:attrName>ppt_h</p:attrName>
                                        </p:attrNameLst>
                                      </p:cBhvr>
                                      <p:tavLst>
                                        <p:tav tm="0">
                                          <p:val>
                                            <p:fltVal val="0"/>
                                          </p:val>
                                        </p:tav>
                                        <p:tav tm="100000">
                                          <p:val>
                                            <p:strVal val="#ppt_h"/>
                                          </p:val>
                                        </p:tav>
                                      </p:tavLst>
                                    </p:anim>
                                    <p:anim calcmode="lin" valueType="num">
                                      <p:cBhvr>
                                        <p:cTn id="33" dur="1000" fill="hold"/>
                                        <p:tgtEl>
                                          <p:spTgt spid="18">
                                            <p:txEl>
                                              <p:pRg st="6" end="6"/>
                                            </p:txEl>
                                          </p:spTgt>
                                        </p:tgtEl>
                                        <p:attrNameLst>
                                          <p:attrName>style.rotation</p:attrName>
                                        </p:attrNameLst>
                                      </p:cBhvr>
                                      <p:tavLst>
                                        <p:tav tm="0">
                                          <p:val>
                                            <p:fltVal val="90"/>
                                          </p:val>
                                        </p:tav>
                                        <p:tav tm="100000">
                                          <p:val>
                                            <p:fltVal val="0"/>
                                          </p:val>
                                        </p:tav>
                                      </p:tavLst>
                                    </p:anim>
                                    <p:animEffect transition="in" filter="fade">
                                      <p:cBhvr>
                                        <p:cTn id="34" dur="10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smtClean="0">
                <a:solidFill>
                  <a:srgbClr val="002060"/>
                </a:solidFill>
                <a:latin typeface="Trebuchet MS" pitchFamily="34" charset="0"/>
                <a:cs typeface="Arial" pitchFamily="34" charset="0"/>
              </a:rPr>
              <a:t>Employees are entitled to participate in any events that are organized by TG’s Sports Club Committee Members.</a:t>
            </a:r>
          </a:p>
          <a:p>
            <a:endParaRPr lang="en-US" sz="2000" dirty="0" smtClean="0">
              <a:solidFill>
                <a:srgbClr val="002060"/>
              </a:solidFill>
              <a:latin typeface="Trebuchet MS" pitchFamily="34" charset="0"/>
              <a:cs typeface="Arial" pitchFamily="34" charset="0"/>
            </a:endParaRPr>
          </a:p>
          <a:p>
            <a:pPr marL="0" indent="0">
              <a:buFont typeface="Arial" charset="0"/>
              <a:buNone/>
            </a:pPr>
            <a:r>
              <a:rPr lang="en-US" sz="2000" dirty="0" smtClean="0">
                <a:solidFill>
                  <a:srgbClr val="002060"/>
                </a:solidFill>
                <a:latin typeface="Trebuchet MS" pitchFamily="34" charset="0"/>
                <a:cs typeface="Arial" pitchFamily="34" charset="0"/>
              </a:rPr>
              <a:t>Tournaments are usually organized once a month.</a:t>
            </a:r>
          </a:p>
          <a:p>
            <a:pPr marL="0" indent="0">
              <a:buFont typeface="Arial" charset="0"/>
              <a:buNone/>
            </a:pPr>
            <a:r>
              <a:rPr lang="en-US" sz="2000" dirty="0">
                <a:solidFill>
                  <a:srgbClr val="002060"/>
                </a:solidFill>
                <a:latin typeface="Trebuchet MS" pitchFamily="34" charset="0"/>
                <a:cs typeface="Arial" pitchFamily="34" charset="0"/>
              </a:rPr>
              <a:t>B</a:t>
            </a:r>
            <a:r>
              <a:rPr lang="en-US" sz="2000" dirty="0" smtClean="0">
                <a:solidFill>
                  <a:srgbClr val="002060"/>
                </a:solidFill>
                <a:latin typeface="Trebuchet MS" pitchFamily="34" charset="0"/>
                <a:cs typeface="Arial" pitchFamily="34" charset="0"/>
              </a:rPr>
              <a:t>adminton is played every Monday, Wednesday and Friday each week.</a:t>
            </a:r>
          </a:p>
          <a:p>
            <a:pPr marL="3200400" lvl="7" indent="0">
              <a:buFont typeface="Arial" pitchFamily="34" charset="0"/>
              <a:buNone/>
            </a:pPr>
            <a:r>
              <a:rPr lang="en-US" dirty="0" smtClean="0">
                <a:solidFill>
                  <a:srgbClr val="002060"/>
                </a:solidFill>
                <a:latin typeface="Trebuchet MS" pitchFamily="34" charset="0"/>
                <a:cs typeface="Arial" pitchFamily="34" charset="0"/>
              </a:rPr>
              <a:t>It is held at the </a:t>
            </a:r>
            <a:r>
              <a:rPr lang="en-US" dirty="0" err="1" smtClean="0">
                <a:solidFill>
                  <a:srgbClr val="002060"/>
                </a:solidFill>
                <a:latin typeface="Trebuchet MS" pitchFamily="34" charset="0"/>
                <a:cs typeface="Arial" pitchFamily="34" charset="0"/>
              </a:rPr>
              <a:t>Setia</a:t>
            </a:r>
            <a:r>
              <a:rPr lang="en-US" dirty="0" smtClean="0">
                <a:solidFill>
                  <a:srgbClr val="002060"/>
                </a:solidFill>
                <a:latin typeface="Trebuchet MS" pitchFamily="34" charset="0"/>
                <a:cs typeface="Arial" pitchFamily="34" charset="0"/>
              </a:rPr>
              <a:t> </a:t>
            </a:r>
            <a:r>
              <a:rPr lang="en-US" dirty="0" err="1" smtClean="0">
                <a:solidFill>
                  <a:srgbClr val="002060"/>
                </a:solidFill>
                <a:latin typeface="Trebuchet MS" pitchFamily="34" charset="0"/>
                <a:cs typeface="Arial" pitchFamily="34" charset="0"/>
              </a:rPr>
              <a:t>Alam</a:t>
            </a:r>
            <a:r>
              <a:rPr lang="en-US" dirty="0" smtClean="0">
                <a:solidFill>
                  <a:srgbClr val="002060"/>
                </a:solidFill>
                <a:latin typeface="Trebuchet MS" pitchFamily="34" charset="0"/>
                <a:cs typeface="Arial" pitchFamily="34" charset="0"/>
              </a:rPr>
              <a:t> Badminton Court from 6:30 PM to 9:00 PM.</a:t>
            </a:r>
          </a:p>
          <a:p>
            <a:pPr lvl="7"/>
            <a:endParaRPr lang="en-US" sz="1800" b="1" dirty="0" smtClean="0">
              <a:latin typeface="Arial" pitchFamily="34" charset="0"/>
              <a:cs typeface="Arial" pitchFamily="34" charset="0"/>
            </a:endParaRPr>
          </a:p>
          <a:p>
            <a:pPr lvl="7"/>
            <a:endParaRPr lang="en-US" sz="1800" b="1" dirty="0" smtClean="0">
              <a:latin typeface="Arial" pitchFamily="34" charset="0"/>
              <a:cs typeface="Arial" pitchFamily="34" charset="0"/>
            </a:endParaRPr>
          </a:p>
          <a:p>
            <a:endParaRPr lang="en-US" sz="1800" b="1" dirty="0" smtClean="0">
              <a:latin typeface="Arial" pitchFamily="34" charset="0"/>
              <a:cs typeface="Arial" pitchFamily="34" charset="0"/>
            </a:endParaRPr>
          </a:p>
          <a:p>
            <a:endParaRPr lang="en-US" sz="1800" b="1" dirty="0" smtClean="0">
              <a:latin typeface="Arial" pitchFamily="34" charset="0"/>
              <a:cs typeface="Arial" pitchFamily="34" charset="0"/>
            </a:endParaRPr>
          </a:p>
          <a:p>
            <a:endParaRPr lang="en-US" sz="1800" b="1" dirty="0" smtClean="0">
              <a:latin typeface="Arial" pitchFamily="34" charset="0"/>
              <a:cs typeface="Arial" pitchFamily="34" charset="0"/>
            </a:endParaRPr>
          </a:p>
          <a:p>
            <a:endParaRPr lang="en-US" sz="1800" b="1" dirty="0">
              <a:latin typeface="Arial" pitchFamily="34" charset="0"/>
              <a:cs typeface="Arial" pitchFamily="34" charset="0"/>
            </a:endParaRPr>
          </a:p>
        </p:txBody>
      </p:sp>
      <p:sp>
        <p:nvSpPr>
          <p:cNvPr id="9" name="Title 2"/>
          <p:cNvSpPr txBox="1">
            <a:spLocks/>
          </p:cNvSpPr>
          <p:nvPr/>
        </p:nvSpPr>
        <p:spPr bwMode="auto">
          <a:xfrm>
            <a:off x="472858" y="398963"/>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SPORTS CLUB</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93" y="3810000"/>
            <a:ext cx="2247900" cy="203835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4600575"/>
            <a:ext cx="1409700" cy="13716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4248150"/>
            <a:ext cx="2076450" cy="2076450"/>
          </a:xfrm>
          <a:prstGeom prst="rect">
            <a:avLst/>
          </a:prstGeom>
        </p:spPr>
      </p:pic>
    </p:spTree>
    <p:extLst>
      <p:ext uri="{BB962C8B-B14F-4D97-AF65-F5344CB8AC3E}">
        <p14:creationId xmlns:p14="http://schemas.microsoft.com/office/powerpoint/2010/main" val="76038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04800" y="1143000"/>
            <a:ext cx="845820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smtClean="0">
                <a:ln>
                  <a:noFill/>
                </a:ln>
                <a:solidFill>
                  <a:srgbClr val="002060"/>
                </a:solidFill>
                <a:effectLst/>
                <a:uLnTx/>
                <a:uFillTx/>
                <a:latin typeface="Trebuchet MS" pitchFamily="34" charset="0"/>
                <a:ea typeface="+mn-ea"/>
                <a:cs typeface="+mn-cs"/>
              </a:rPr>
              <a:t>NO SMOKING</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mn-cs"/>
              </a:rPr>
              <a:t> </a:t>
            </a: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Arial" pitchFamily="34" charset="0"/>
              </a:rPr>
              <a:t>Employees are strictly NOT ALLOWED to smoke.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Arial" pitchFamily="34" charset="0"/>
              </a:rPr>
              <a:t> </a:t>
            </a:r>
            <a:r>
              <a:rPr kumimoji="0" lang="en-US" sz="1800" b="0" i="0" u="sng" strike="noStrike" kern="1200" cap="none" spc="0" normalizeH="0" baseline="0" noProof="0" dirty="0" smtClean="0">
                <a:ln>
                  <a:noFill/>
                </a:ln>
                <a:solidFill>
                  <a:srgbClr val="002060"/>
                </a:solidFill>
                <a:effectLst/>
                <a:uLnTx/>
                <a:uFillTx/>
                <a:latin typeface="Trebuchet MS" pitchFamily="34" charset="0"/>
                <a:ea typeface="+mn-ea"/>
                <a:cs typeface="Arial" pitchFamily="34" charset="0"/>
              </a:rPr>
              <a:t>‘No Smoking  Declaration’ </a:t>
            </a: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Arial" pitchFamily="34" charset="0"/>
              </a:rPr>
              <a:t>form has to be signed by all newly employed staffs</a:t>
            </a: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rPr>
              <a:t>.</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1" i="0" u="none" strike="noStrike" kern="1200" cap="none" spc="0" normalizeH="0" baseline="0" noProof="0" dirty="0" smtClean="0">
              <a:ln>
                <a:noFill/>
              </a:ln>
              <a:solidFill>
                <a:srgbClr val="002060"/>
              </a:solidFill>
              <a:effectLst/>
              <a:uLnTx/>
              <a:uFillTx/>
              <a:latin typeface="Trebuchet MS"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smtClean="0">
                <a:ln>
                  <a:noFill/>
                </a:ln>
                <a:solidFill>
                  <a:srgbClr val="002060"/>
                </a:solidFill>
                <a:effectLst/>
                <a:uLnTx/>
                <a:uFillTx/>
                <a:latin typeface="Trebuchet MS" pitchFamily="34" charset="0"/>
                <a:ea typeface="+mn-ea"/>
                <a:cs typeface="+mn-cs"/>
              </a:rPr>
              <a:t>SECURITY CHECKS</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mn-cs"/>
              </a:rPr>
              <a:t>Security Guards are authorized to check an employees                      entering and leaving the Company’s premises.</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2400" b="1" i="0" u="none" strike="noStrike" kern="1200" cap="none" spc="0" normalizeH="0" baseline="0" noProof="0" dirty="0" smtClean="0">
              <a:ln>
                <a:noFill/>
              </a:ln>
              <a:solidFill>
                <a:srgbClr val="002060"/>
              </a:solidFill>
              <a:effectLst/>
              <a:uLnTx/>
              <a:uFillTx/>
              <a:latin typeface="Trebuchet MS"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smtClean="0">
                <a:ln>
                  <a:noFill/>
                </a:ln>
                <a:solidFill>
                  <a:srgbClr val="002060"/>
                </a:solidFill>
                <a:effectLst/>
                <a:uLnTx/>
                <a:uFillTx/>
                <a:latin typeface="Trebuchet MS" pitchFamily="34" charset="0"/>
                <a:ea typeface="+mn-ea"/>
                <a:cs typeface="+mn-cs"/>
              </a:rPr>
              <a:t>COMPANY GOODS &amp; PROPERTY</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mn-cs"/>
              </a:rPr>
              <a:t>Any Company’s goods or property taken out of the Company’s premises </a:t>
            </a:r>
            <a:r>
              <a:rPr kumimoji="0" lang="en-US" sz="1800" b="0" i="0" u="sng" strike="noStrike" kern="1200" cap="none" spc="0" normalizeH="0" baseline="0" noProof="0" dirty="0" smtClean="0">
                <a:ln>
                  <a:noFill/>
                </a:ln>
                <a:solidFill>
                  <a:srgbClr val="002060"/>
                </a:solidFill>
                <a:effectLst/>
                <a:uLnTx/>
                <a:uFillTx/>
                <a:latin typeface="Trebuchet MS" pitchFamily="34" charset="0"/>
                <a:ea typeface="+mn-ea"/>
                <a:cs typeface="+mn-cs"/>
              </a:rPr>
              <a:t>must be accompanied by DN / DO </a:t>
            </a: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mn-cs"/>
              </a:rPr>
              <a:t>which must be declared to the Security Guards on duty.</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mn-cs"/>
              </a:rPr>
              <a:t>No Company goods or property are allowed to be taken / 		</a:t>
            </a:r>
            <a:r>
              <a:rPr kumimoji="0" lang="en-US" sz="1800" b="0" i="0" u="none" strike="noStrike" kern="1200" cap="none" spc="0" normalizeH="0" noProof="0" dirty="0" smtClean="0">
                <a:ln>
                  <a:noFill/>
                </a:ln>
                <a:solidFill>
                  <a:srgbClr val="002060"/>
                </a:solidFill>
                <a:effectLst/>
                <a:uLnTx/>
                <a:uFillTx/>
                <a:latin typeface="Trebuchet MS" pitchFamily="34" charset="0"/>
                <a:ea typeface="+mn-ea"/>
                <a:cs typeface="+mn-cs"/>
              </a:rPr>
              <a:t> </a:t>
            </a: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mn-cs"/>
              </a:rPr>
              <a:t>transport out from the Company on Sundays or Public Holiday 	</a:t>
            </a:r>
            <a:r>
              <a:rPr kumimoji="0" lang="en-US" sz="1800" b="0" i="0" u="none" strike="noStrike" kern="1200" cap="none" spc="0" normalizeH="0" noProof="0" dirty="0" smtClean="0">
                <a:ln>
                  <a:noFill/>
                </a:ln>
                <a:solidFill>
                  <a:srgbClr val="002060"/>
                </a:solidFill>
                <a:effectLst/>
                <a:uLnTx/>
                <a:uFillTx/>
                <a:latin typeface="Trebuchet MS" pitchFamily="34" charset="0"/>
                <a:ea typeface="+mn-ea"/>
                <a:cs typeface="+mn-cs"/>
              </a:rPr>
              <a:t>   </a:t>
            </a:r>
            <a:r>
              <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mn-cs"/>
              </a:rPr>
              <a:t>without prior approval from the Management</a:t>
            </a:r>
            <a:r>
              <a:rPr kumimoji="0" lang="en-US" sz="1800" b="0" i="0" u="none" strike="noStrike" kern="1200" cap="none" spc="0" normalizeH="0" baseline="0" noProof="0" dirty="0" smtClean="0">
                <a:ln>
                  <a:noFill/>
                </a:ln>
                <a:solidFill>
                  <a:srgbClr val="002060"/>
                </a:solidFill>
                <a:effectLst/>
                <a:uLnTx/>
                <a:uFillTx/>
                <a:latin typeface="Calibri"/>
                <a:ea typeface="+mn-ea"/>
                <a:cs typeface="+mn-cs"/>
              </a:rPr>
              <a:t>.</a:t>
            </a:r>
            <a:endParaRPr kumimoji="0" lang="en-US" sz="1800" b="0" i="0" u="none" strike="noStrike" kern="1200" cap="none" spc="0" normalizeH="0" baseline="0" noProof="0" dirty="0">
              <a:ln>
                <a:noFill/>
              </a:ln>
              <a:solidFill>
                <a:srgbClr val="002060"/>
              </a:solidFill>
              <a:effectLst/>
              <a:uLnTx/>
              <a:uFillTx/>
              <a:latin typeface="Calibri"/>
              <a:ea typeface="+mn-ea"/>
              <a:cs typeface="+mn-cs"/>
            </a:endParaRPr>
          </a:p>
        </p:txBody>
      </p:sp>
      <p:sp>
        <p:nvSpPr>
          <p:cNvPr id="6" name="Title 2"/>
          <p:cNvSpPr txBox="1">
            <a:spLocks/>
          </p:cNvSpPr>
          <p:nvPr/>
        </p:nvSpPr>
        <p:spPr bwMode="auto">
          <a:xfrm>
            <a:off x="457200" y="457200"/>
            <a:ext cx="8229600" cy="868362"/>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TG’S POLICIES &amp; STANDARDS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2209800"/>
            <a:ext cx="2057400" cy="2251028"/>
          </a:xfrm>
          <a:prstGeom prst="rect">
            <a:avLst/>
          </a:prstGeom>
        </p:spPr>
      </p:pic>
    </p:spTree>
    <p:extLst>
      <p:ext uri="{BB962C8B-B14F-4D97-AF65-F5344CB8AC3E}">
        <p14:creationId xmlns:p14="http://schemas.microsoft.com/office/powerpoint/2010/main" val="45642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p:cTn id="15"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0" end="0"/>
                                            </p:txEl>
                                          </p:spTgt>
                                        </p:tgtEl>
                                      </p:cBhvr>
                                    </p:animEffect>
                                  </p:childTnLst>
                                </p:cTn>
                              </p:par>
                              <p:par>
                                <p:cTn id="19" presetID="3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p:cTn id="21"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5">
                                            <p:txEl>
                                              <p:pRg st="1" end="1"/>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p:cTn id="27"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8"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9"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30" dur="1000"/>
                                        <p:tgtEl>
                                          <p:spTgt spid="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5">
                                            <p:txEl>
                                              <p:pRg st="4" end="4"/>
                                            </p:txEl>
                                          </p:spTgt>
                                        </p:tgtEl>
                                      </p:cBhvr>
                                    </p:animEffect>
                                  </p:childTnLst>
                                </p:cTn>
                              </p:par>
                              <p:par>
                                <p:cTn id="39" presetID="31" presetClass="entr" presetSubtype="0" fill="hold"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 calcmode="lin" valueType="num">
                                      <p:cBhvr>
                                        <p:cTn id="41"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5">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 calcmode="lin" valueType="num">
                                      <p:cBhvr>
                                        <p:cTn id="52"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3"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4"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5" dur="1000"/>
                                        <p:tgtEl>
                                          <p:spTgt spid="5">
                                            <p:txEl>
                                              <p:pRg st="7" end="7"/>
                                            </p:txEl>
                                          </p:spTgt>
                                        </p:tgtEl>
                                      </p:cBhvr>
                                    </p:animEffect>
                                  </p:childTnLst>
                                </p:cTn>
                              </p:par>
                              <p:par>
                                <p:cTn id="56" presetID="31" presetClass="entr" presetSubtype="0" fill="hold" nodeType="withEffect">
                                  <p:stCondLst>
                                    <p:cond delay="0"/>
                                  </p:stCondLst>
                                  <p:childTnLst>
                                    <p:set>
                                      <p:cBhvr>
                                        <p:cTn id="57" dur="1" fill="hold">
                                          <p:stCondLst>
                                            <p:cond delay="0"/>
                                          </p:stCondLst>
                                        </p:cTn>
                                        <p:tgtEl>
                                          <p:spTgt spid="5">
                                            <p:txEl>
                                              <p:pRg st="8" end="8"/>
                                            </p:txEl>
                                          </p:spTgt>
                                        </p:tgtEl>
                                        <p:attrNameLst>
                                          <p:attrName>style.visibility</p:attrName>
                                        </p:attrNameLst>
                                      </p:cBhvr>
                                      <p:to>
                                        <p:strVal val="visible"/>
                                      </p:to>
                                    </p:set>
                                    <p:anim calcmode="lin" valueType="num">
                                      <p:cBhvr>
                                        <p:cTn id="58"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59"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60"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61" dur="1000"/>
                                        <p:tgtEl>
                                          <p:spTgt spid="5">
                                            <p:txEl>
                                              <p:pRg st="8" end="8"/>
                                            </p:txEl>
                                          </p:spTgt>
                                        </p:tgtEl>
                                      </p:cBhvr>
                                    </p:animEffect>
                                  </p:childTnLst>
                                </p:cTn>
                              </p:par>
                              <p:par>
                                <p:cTn id="62" presetID="31" presetClass="entr" presetSubtype="0" fill="hold" nodeType="withEffect">
                                  <p:stCondLst>
                                    <p:cond delay="0"/>
                                  </p:stCondLst>
                                  <p:childTnLst>
                                    <p:set>
                                      <p:cBhvr>
                                        <p:cTn id="63" dur="1" fill="hold">
                                          <p:stCondLst>
                                            <p:cond delay="0"/>
                                          </p:stCondLst>
                                        </p:cTn>
                                        <p:tgtEl>
                                          <p:spTgt spid="5">
                                            <p:txEl>
                                              <p:pRg st="9" end="9"/>
                                            </p:txEl>
                                          </p:spTgt>
                                        </p:tgtEl>
                                        <p:attrNameLst>
                                          <p:attrName>style.visibility</p:attrName>
                                        </p:attrNameLst>
                                      </p:cBhvr>
                                      <p:to>
                                        <p:strVal val="visible"/>
                                      </p:to>
                                    </p:set>
                                    <p:anim calcmode="lin" valueType="num">
                                      <p:cBhvr>
                                        <p:cTn id="64"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65"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66"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67" dur="10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022" y="1524000"/>
            <a:ext cx="1647619" cy="1428572"/>
          </a:xfrm>
          <a:prstGeom prst="rect">
            <a:avLst/>
          </a:prstGeom>
        </p:spPr>
      </p:pic>
      <p:sp>
        <p:nvSpPr>
          <p:cNvPr id="12" name="Content Placeholder 1"/>
          <p:cNvSpPr txBox="1">
            <a:spLocks/>
          </p:cNvSpPr>
          <p:nvPr/>
        </p:nvSpPr>
        <p:spPr bwMode="auto">
          <a:xfrm>
            <a:off x="457200" y="1524000"/>
            <a:ext cx="8229600" cy="4602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smtClean="0">
                <a:ln>
                  <a:noFill/>
                </a:ln>
                <a:solidFill>
                  <a:srgbClr val="002060"/>
                </a:solidFill>
                <a:effectLst/>
                <a:uLnTx/>
                <a:uFillTx/>
                <a:latin typeface="Trebuchet MS" pitchFamily="34" charset="0"/>
                <a:ea typeface="+mn-ea"/>
                <a:cs typeface="+mn-cs"/>
              </a:rPr>
              <a:t>CONFIDENTIALITY</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1" i="0" u="none" strike="noStrike" kern="1200" cap="none" spc="0" normalizeH="0" baseline="0" noProof="0" dirty="0" smtClean="0">
                <a:ln>
                  <a:noFill/>
                </a:ln>
                <a:solidFill>
                  <a:srgbClr val="002060"/>
                </a:solidFill>
                <a:effectLst/>
                <a:uLnTx/>
                <a:uFillTx/>
                <a:latin typeface="Trebuchet MS" pitchFamily="34" charset="0"/>
                <a:ea typeface="+mn-ea"/>
                <a:cs typeface="+mn-cs"/>
              </a:rPr>
              <a:t>Employees are strictly prohibited to disclose and shall </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1" i="0" u="none" strike="noStrike" kern="1200" cap="none" spc="0" normalizeH="0" baseline="0" noProof="0" dirty="0" smtClean="0">
                <a:ln>
                  <a:noFill/>
                </a:ln>
                <a:solidFill>
                  <a:srgbClr val="002060"/>
                </a:solidFill>
                <a:effectLst/>
                <a:uLnTx/>
                <a:uFillTx/>
                <a:latin typeface="Trebuchet MS" pitchFamily="34" charset="0"/>
                <a:ea typeface="+mn-ea"/>
                <a:cs typeface="+mn-cs"/>
              </a:rPr>
              <a:t>endeavor to prevent disclosure of any trade secret, knowledge 	</a:t>
            </a:r>
            <a:r>
              <a:rPr kumimoji="0" lang="en-US" sz="1800" b="1" i="0" u="none" strike="noStrike" kern="1200" cap="none" spc="0" normalizeH="0" noProof="0" dirty="0" smtClean="0">
                <a:ln>
                  <a:noFill/>
                </a:ln>
                <a:solidFill>
                  <a:srgbClr val="002060"/>
                </a:solidFill>
                <a:effectLst/>
                <a:uLnTx/>
                <a:uFillTx/>
                <a:latin typeface="Trebuchet MS" pitchFamily="34" charset="0"/>
                <a:ea typeface="+mn-ea"/>
                <a:cs typeface="+mn-cs"/>
              </a:rPr>
              <a:t>        </a:t>
            </a:r>
            <a:r>
              <a:rPr kumimoji="0" lang="en-US" sz="1800" b="1" i="0" u="none" strike="noStrike" kern="1200" cap="none" spc="0" normalizeH="0" baseline="0" noProof="0" dirty="0" smtClean="0">
                <a:ln>
                  <a:noFill/>
                </a:ln>
                <a:solidFill>
                  <a:srgbClr val="002060"/>
                </a:solidFill>
                <a:effectLst/>
                <a:uLnTx/>
                <a:uFillTx/>
                <a:latin typeface="Trebuchet MS" pitchFamily="34" charset="0"/>
                <a:ea typeface="+mn-ea"/>
                <a:cs typeface="+mn-cs"/>
              </a:rPr>
              <a:t>or information of  a confidential nature.</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lang="en-US" sz="2400" b="1" dirty="0">
              <a:solidFill>
                <a:srgbClr val="002060"/>
              </a:solidFill>
              <a:latin typeface="Trebuchet MS" pitchFamily="34" charset="0"/>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smtClean="0">
                <a:ln>
                  <a:noFill/>
                </a:ln>
                <a:solidFill>
                  <a:srgbClr val="002060"/>
                </a:solidFill>
                <a:effectLst/>
                <a:uLnTx/>
                <a:uFillTx/>
                <a:latin typeface="Trebuchet MS" pitchFamily="34" charset="0"/>
                <a:ea typeface="+mn-ea"/>
                <a:cs typeface="+mn-cs"/>
              </a:rPr>
              <a:t>ENFORCEMENT OF CORPORATE CULTURE</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1" i="0" u="none" strike="noStrike" kern="1200" cap="none" spc="0" normalizeH="0" baseline="0" noProof="0" dirty="0" smtClean="0">
                <a:ln>
                  <a:noFill/>
                </a:ln>
                <a:solidFill>
                  <a:srgbClr val="002060"/>
                </a:solidFill>
                <a:effectLst/>
                <a:uLnTx/>
                <a:uFillTx/>
                <a:latin typeface="Trebuchet MS" pitchFamily="34" charset="0"/>
                <a:ea typeface="+mn-ea"/>
                <a:cs typeface="+mn-cs"/>
              </a:rPr>
              <a:t>Employees are advised to refrain from accepting gifts of any forms of inducements from suppliers or third (3</a:t>
            </a:r>
            <a:r>
              <a:rPr kumimoji="0" lang="en-US" sz="1800" b="1" i="0" u="none" strike="noStrike" kern="1200" cap="none" spc="0" normalizeH="0" baseline="30000" noProof="0" dirty="0" smtClean="0">
                <a:ln>
                  <a:noFill/>
                </a:ln>
                <a:solidFill>
                  <a:srgbClr val="002060"/>
                </a:solidFill>
                <a:effectLst/>
                <a:uLnTx/>
                <a:uFillTx/>
                <a:latin typeface="Trebuchet MS" pitchFamily="34" charset="0"/>
                <a:ea typeface="+mn-ea"/>
                <a:cs typeface="+mn-cs"/>
              </a:rPr>
              <a:t>rd</a:t>
            </a:r>
            <a:r>
              <a:rPr kumimoji="0" lang="en-US" sz="1800" b="1" i="0" u="none" strike="noStrike" kern="1200" cap="none" spc="0" normalizeH="0" baseline="0" noProof="0" dirty="0" smtClean="0">
                <a:ln>
                  <a:noFill/>
                </a:ln>
                <a:solidFill>
                  <a:srgbClr val="002060"/>
                </a:solidFill>
                <a:effectLst/>
                <a:uLnTx/>
                <a:uFillTx/>
                <a:latin typeface="Trebuchet MS" pitchFamily="34" charset="0"/>
                <a:ea typeface="+mn-ea"/>
                <a:cs typeface="+mn-cs"/>
              </a:rPr>
              <a:t>) parties in consideration for granting them PO or contract.</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2400" b="1" i="0" u="none" strike="noStrike" kern="1200" cap="none" spc="0" normalizeH="0" baseline="0" noProof="0" dirty="0" smtClean="0">
              <a:ln>
                <a:noFill/>
              </a:ln>
              <a:solidFill>
                <a:srgbClr val="002060"/>
              </a:solidFill>
              <a:effectLst/>
              <a:uLnTx/>
              <a:uFillTx/>
              <a:latin typeface="Trebuchet MS"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smtClean="0">
                <a:ln>
                  <a:noFill/>
                </a:ln>
                <a:solidFill>
                  <a:srgbClr val="002060"/>
                </a:solidFill>
                <a:effectLst/>
                <a:uLnTx/>
                <a:uFillTx/>
                <a:latin typeface="Trebuchet MS" pitchFamily="34" charset="0"/>
                <a:ea typeface="+mn-ea"/>
                <a:cs typeface="+mn-cs"/>
              </a:rPr>
              <a:t>PHOTOGRAPHS / VIDEO RECORDING</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1" i="0" u="none" strike="noStrike" kern="1200" cap="none" spc="0" normalizeH="0" baseline="0" noProof="0" dirty="0" smtClean="0">
                <a:ln>
                  <a:noFill/>
                </a:ln>
                <a:solidFill>
                  <a:srgbClr val="002060"/>
                </a:solidFill>
                <a:effectLst/>
                <a:uLnTx/>
                <a:uFillTx/>
                <a:latin typeface="Trebuchet MS" pitchFamily="34" charset="0"/>
                <a:ea typeface="+mn-ea"/>
                <a:cs typeface="+mn-cs"/>
              </a:rPr>
              <a:t>Approval from the Company is required before any photographs 	        or video recording of the factory premises can be made.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smtClean="0">
              <a:ln>
                <a:noFill/>
              </a:ln>
              <a:solidFill>
                <a:srgbClr val="002060"/>
              </a:solidFill>
              <a:effectLst/>
              <a:uLnTx/>
              <a:uFillTx/>
              <a:latin typeface="Trebuchet MS"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smtClean="0">
              <a:ln>
                <a:noFill/>
              </a:ln>
              <a:solidFill>
                <a:srgbClr val="002060"/>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smtClean="0">
              <a:ln>
                <a:noFill/>
              </a:ln>
              <a:solidFill>
                <a:srgbClr val="002060"/>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p:sp>
        <p:nvSpPr>
          <p:cNvPr id="13" name="Title 2"/>
          <p:cNvSpPr txBox="1">
            <a:spLocks/>
          </p:cNvSpPr>
          <p:nvPr/>
        </p:nvSpPr>
        <p:spPr bwMode="auto">
          <a:xfrm>
            <a:off x="533400" y="682668"/>
            <a:ext cx="8229600" cy="715962"/>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TG’S POLICIES &amp; STANDARDS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Tree>
    <p:extLst>
      <p:ext uri="{BB962C8B-B14F-4D97-AF65-F5344CB8AC3E}">
        <p14:creationId xmlns:p14="http://schemas.microsoft.com/office/powerpoint/2010/main" val="12730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Effect transition="in" filter="fade">
                                      <p:cBhvr>
                                        <p:cTn id="18" dur="500"/>
                                        <p:tgtEl>
                                          <p:spTgt spid="1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500"/>
                                        <p:tgtEl>
                                          <p:spTgt spid="12">
                                            <p:txEl>
                                              <p:pRg st="2" end="2"/>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fade">
                                      <p:cBhvr>
                                        <p:cTn id="32" dur="500"/>
                                        <p:tgtEl>
                                          <p:spTgt spid="12">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xEl>
                                              <p:pRg st="5" end="5"/>
                                            </p:txEl>
                                          </p:spTgt>
                                        </p:tgtEl>
                                        <p:attrNameLst>
                                          <p:attrName>style.visibility</p:attrName>
                                        </p:attrNameLst>
                                      </p:cBhvr>
                                      <p:to>
                                        <p:strVal val="visible"/>
                                      </p:to>
                                    </p:set>
                                    <p:animEffect transition="in" filter="fade">
                                      <p:cBhvr>
                                        <p:cTn id="35" dur="500"/>
                                        <p:tgtEl>
                                          <p:spTgt spid="1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xEl>
                                              <p:pRg st="7" end="7"/>
                                            </p:txEl>
                                          </p:spTgt>
                                        </p:tgtEl>
                                        <p:attrNameLst>
                                          <p:attrName>style.visibility</p:attrName>
                                        </p:attrNameLst>
                                      </p:cBhvr>
                                      <p:to>
                                        <p:strVal val="visible"/>
                                      </p:to>
                                    </p:set>
                                    <p:animEffect transition="in" filter="fade">
                                      <p:cBhvr>
                                        <p:cTn id="40" dur="500"/>
                                        <p:tgtEl>
                                          <p:spTgt spid="12">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xEl>
                                              <p:pRg st="8" end="8"/>
                                            </p:txEl>
                                          </p:spTgt>
                                        </p:tgtEl>
                                        <p:attrNameLst>
                                          <p:attrName>style.visibility</p:attrName>
                                        </p:attrNameLst>
                                      </p:cBhvr>
                                      <p:to>
                                        <p:strVal val="visible"/>
                                      </p:to>
                                    </p:set>
                                    <p:animEffect transition="in" filter="fade">
                                      <p:cBhvr>
                                        <p:cTn id="43"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smtClean="0">
                <a:solidFill>
                  <a:srgbClr val="002060"/>
                </a:solidFill>
                <a:latin typeface="Trebuchet MS" pitchFamily="34" charset="0"/>
              </a:rPr>
              <a:t>PERSONAL PHONE CALLS</a:t>
            </a:r>
          </a:p>
          <a:p>
            <a:pPr marL="0" indent="0">
              <a:buFont typeface="Arial" charset="0"/>
              <a:buNone/>
            </a:pPr>
            <a:r>
              <a:rPr lang="en-US" sz="1800" dirty="0" smtClean="0">
                <a:solidFill>
                  <a:srgbClr val="002060"/>
                </a:solidFill>
                <a:latin typeface="Trebuchet MS" pitchFamily="34" charset="0"/>
              </a:rPr>
              <a:t>Should be made within 10 minutes and less. It is for important and urgent matters only.</a:t>
            </a:r>
          </a:p>
          <a:p>
            <a:pPr marL="0" indent="0">
              <a:buFont typeface="Arial" charset="0"/>
              <a:buNone/>
            </a:pPr>
            <a:endParaRPr lang="en-US" sz="1800" dirty="0" smtClean="0">
              <a:solidFill>
                <a:srgbClr val="002060"/>
              </a:solidFill>
              <a:latin typeface="Trebuchet MS" pitchFamily="34" charset="0"/>
            </a:endParaRPr>
          </a:p>
          <a:p>
            <a:pPr marL="0" indent="0">
              <a:buFont typeface="Arial" charset="0"/>
              <a:buNone/>
            </a:pPr>
            <a:r>
              <a:rPr lang="en-US" sz="1800" dirty="0" smtClean="0">
                <a:solidFill>
                  <a:srgbClr val="002060"/>
                </a:solidFill>
                <a:latin typeface="Trebuchet MS" pitchFamily="34" charset="0"/>
              </a:rPr>
              <a:t>Call to other factory : 100 (tone) F# (tone) Ext.</a:t>
            </a:r>
          </a:p>
          <a:p>
            <a:pPr marL="0" indent="0">
              <a:buFont typeface="Arial" charset="0"/>
              <a:buNone/>
            </a:pPr>
            <a:r>
              <a:rPr lang="en-US" sz="1800" dirty="0" smtClean="0">
                <a:solidFill>
                  <a:srgbClr val="002060"/>
                </a:solidFill>
                <a:latin typeface="Trebuchet MS" pitchFamily="34" charset="0"/>
              </a:rPr>
              <a:t>External calls: 9 (tone) number.</a:t>
            </a:r>
          </a:p>
          <a:p>
            <a:pPr marL="0" indent="0">
              <a:buFont typeface="Arial" charset="0"/>
              <a:buNone/>
            </a:pPr>
            <a:endParaRPr lang="en-US" dirty="0">
              <a:solidFill>
                <a:srgbClr val="002060"/>
              </a:solidFill>
              <a:latin typeface="Trebuchet MS" pitchFamily="34" charset="0"/>
            </a:endParaRPr>
          </a:p>
          <a:p>
            <a:pPr marL="0" indent="0">
              <a:buFont typeface="Arial" charset="0"/>
              <a:buNone/>
            </a:pPr>
            <a:r>
              <a:rPr lang="en-US" sz="2000" b="1" dirty="0" smtClean="0">
                <a:solidFill>
                  <a:srgbClr val="002060"/>
                </a:solidFill>
                <a:latin typeface="Trebuchet MS" pitchFamily="34" charset="0"/>
              </a:rPr>
              <a:t>VISITORS</a:t>
            </a:r>
          </a:p>
          <a:p>
            <a:pPr marL="0" indent="0">
              <a:buFont typeface="Arial" charset="0"/>
              <a:buNone/>
            </a:pPr>
            <a:r>
              <a:rPr lang="en-US" sz="1800" dirty="0" smtClean="0">
                <a:solidFill>
                  <a:srgbClr val="002060"/>
                </a:solidFill>
                <a:latin typeface="Trebuchet MS" pitchFamily="34" charset="0"/>
              </a:rPr>
              <a:t>Employees are not allowed to have visitors (i.e. friends and relatives) without prior permission from the Company.</a:t>
            </a:r>
          </a:p>
          <a:p>
            <a:endParaRPr lang="en-US" sz="1800" dirty="0" smtClean="0">
              <a:solidFill>
                <a:srgbClr val="002060"/>
              </a:solidFill>
              <a:latin typeface="Trebuchet MS" pitchFamily="34" charset="0"/>
            </a:endParaRPr>
          </a:p>
          <a:p>
            <a:pPr marL="0" indent="0">
              <a:buFont typeface="Arial" charset="0"/>
              <a:buNone/>
            </a:pPr>
            <a:r>
              <a:rPr lang="en-US" sz="1800" dirty="0" smtClean="0">
                <a:solidFill>
                  <a:srgbClr val="002060"/>
                </a:solidFill>
                <a:latin typeface="Trebuchet MS" pitchFamily="34" charset="0"/>
              </a:rPr>
              <a:t>Any official visitors or suppliers </a:t>
            </a:r>
            <a:r>
              <a:rPr lang="en-US" sz="2000" u="sng" dirty="0" smtClean="0">
                <a:solidFill>
                  <a:srgbClr val="002060"/>
                </a:solidFill>
                <a:effectLst>
                  <a:outerShdw blurRad="38100" dist="38100" dir="2700000" algn="tl">
                    <a:srgbClr val="000000">
                      <a:alpha val="43137"/>
                    </a:srgbClr>
                  </a:outerShdw>
                </a:effectLst>
                <a:latin typeface="Trebuchet MS" pitchFamily="34" charset="0"/>
              </a:rPr>
              <a:t>must be accompanied </a:t>
            </a:r>
            <a:r>
              <a:rPr lang="en-US" sz="1800" dirty="0" smtClean="0">
                <a:solidFill>
                  <a:srgbClr val="002060"/>
                </a:solidFill>
                <a:latin typeface="Trebuchet MS" pitchFamily="34" charset="0"/>
              </a:rPr>
              <a:t>at all 	     time while they are in the Company premise.</a:t>
            </a:r>
            <a:endParaRPr lang="en-US" sz="1800" dirty="0">
              <a:solidFill>
                <a:srgbClr val="002060"/>
              </a:solidFill>
              <a:latin typeface="Trebuchet MS"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590800"/>
            <a:ext cx="1409700" cy="1409700"/>
          </a:xfrm>
          <a:prstGeom prst="rect">
            <a:avLst/>
          </a:prstGeom>
        </p:spPr>
      </p:pic>
      <p:sp>
        <p:nvSpPr>
          <p:cNvPr id="7" name="Title 2"/>
          <p:cNvSpPr txBox="1">
            <a:spLocks/>
          </p:cNvSpPr>
          <p:nvPr/>
        </p:nvSpPr>
        <p:spPr bwMode="auto">
          <a:xfrm>
            <a:off x="762000" y="481317"/>
            <a:ext cx="70104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TG’S POLICIES &amp; STANDARDS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Tree>
    <p:extLst>
      <p:ext uri="{BB962C8B-B14F-4D97-AF65-F5344CB8AC3E}">
        <p14:creationId xmlns:p14="http://schemas.microsoft.com/office/powerpoint/2010/main" val="315449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smtClean="0">
                <a:solidFill>
                  <a:srgbClr val="002060"/>
                </a:solidFill>
                <a:latin typeface="Trebuchet MS" pitchFamily="34" charset="0"/>
              </a:rPr>
              <a:t>CLEANLINESS</a:t>
            </a:r>
          </a:p>
          <a:p>
            <a:pPr marL="0" indent="0">
              <a:buFont typeface="Arial" charset="0"/>
              <a:buNone/>
            </a:pPr>
            <a:r>
              <a:rPr lang="en-US" sz="2000" dirty="0" smtClean="0">
                <a:solidFill>
                  <a:srgbClr val="002060"/>
                </a:solidFill>
                <a:latin typeface="Trebuchet MS" pitchFamily="34" charset="0"/>
              </a:rPr>
              <a:t>-</a:t>
            </a:r>
            <a:r>
              <a:rPr lang="en-US" sz="1800" dirty="0" smtClean="0">
                <a:solidFill>
                  <a:srgbClr val="002060"/>
                </a:solidFill>
                <a:latin typeface="Trebuchet MS" pitchFamily="34" charset="0"/>
              </a:rPr>
              <a:t>Workstation has to be kept clean and organized at all times</a:t>
            </a:r>
          </a:p>
          <a:p>
            <a:pPr marL="0" indent="0">
              <a:buFont typeface="Arial" charset="0"/>
              <a:buNone/>
            </a:pPr>
            <a:r>
              <a:rPr lang="en-US" sz="1800" dirty="0">
                <a:solidFill>
                  <a:srgbClr val="002060"/>
                </a:solidFill>
                <a:latin typeface="Trebuchet MS" pitchFamily="34" charset="0"/>
              </a:rPr>
              <a:t>-</a:t>
            </a:r>
            <a:r>
              <a:rPr lang="en-US" sz="1800" dirty="0" smtClean="0">
                <a:solidFill>
                  <a:srgbClr val="002060"/>
                </a:solidFill>
                <a:latin typeface="Trebuchet MS" pitchFamily="34" charset="0"/>
              </a:rPr>
              <a:t>Pick a rubbish day campaign</a:t>
            </a:r>
            <a:endParaRPr lang="en-US" sz="2000" dirty="0" smtClean="0">
              <a:solidFill>
                <a:srgbClr val="002060"/>
              </a:solidFill>
              <a:latin typeface="Trebuchet MS" pitchFamily="34" charset="0"/>
            </a:endParaRPr>
          </a:p>
          <a:p>
            <a:pPr marL="0" indent="0">
              <a:buFont typeface="Arial" charset="0"/>
              <a:buNone/>
            </a:pPr>
            <a:endParaRPr lang="en-US" sz="2000" b="1" dirty="0" smtClean="0">
              <a:solidFill>
                <a:srgbClr val="002060"/>
              </a:solidFill>
              <a:latin typeface="Trebuchet MS" pitchFamily="34" charset="0"/>
            </a:endParaRPr>
          </a:p>
          <a:p>
            <a:pPr marL="0" indent="0">
              <a:buFont typeface="Arial" charset="0"/>
              <a:buNone/>
            </a:pPr>
            <a:r>
              <a:rPr lang="en-US" sz="2000" b="1" dirty="0" smtClean="0">
                <a:solidFill>
                  <a:srgbClr val="002060"/>
                </a:solidFill>
                <a:latin typeface="Trebuchet MS" pitchFamily="34" charset="0"/>
              </a:rPr>
              <a:t>TOOTH BRUSH &amp; TOOTH PASTE</a:t>
            </a:r>
          </a:p>
          <a:p>
            <a:pPr>
              <a:buFont typeface="Arial" pitchFamily="34" charset="0"/>
              <a:buChar char="•"/>
            </a:pPr>
            <a:r>
              <a:rPr lang="en-US" sz="1800" dirty="0" smtClean="0">
                <a:solidFill>
                  <a:srgbClr val="002060"/>
                </a:solidFill>
                <a:latin typeface="Trebuchet MS" pitchFamily="34" charset="0"/>
              </a:rPr>
              <a:t>Tooth brush &amp; tooth paste </a:t>
            </a:r>
            <a:r>
              <a:rPr lang="en-US" sz="1800" b="1" u="sng" dirty="0" smtClean="0">
                <a:solidFill>
                  <a:srgbClr val="002060"/>
                </a:solidFill>
                <a:latin typeface="Trebuchet MS" pitchFamily="34" charset="0"/>
              </a:rPr>
              <a:t>are subsidized completely for this first time    only</a:t>
            </a:r>
            <a:r>
              <a:rPr lang="en-US" sz="1800" dirty="0" smtClean="0">
                <a:solidFill>
                  <a:srgbClr val="002060"/>
                </a:solidFill>
                <a:latin typeface="Trebuchet MS" pitchFamily="34" charset="0"/>
              </a:rPr>
              <a:t>.</a:t>
            </a:r>
          </a:p>
          <a:p>
            <a:pPr>
              <a:buFont typeface="Arial" pitchFamily="34" charset="0"/>
              <a:buChar char="•"/>
            </a:pPr>
            <a:r>
              <a:rPr lang="en-US" sz="1800" dirty="0" smtClean="0">
                <a:solidFill>
                  <a:srgbClr val="002060"/>
                </a:solidFill>
                <a:latin typeface="Trebuchet MS" pitchFamily="34" charset="0"/>
              </a:rPr>
              <a:t>Brush </a:t>
            </a:r>
            <a:r>
              <a:rPr lang="en-US" sz="1800" b="1" u="sng" dirty="0" smtClean="0">
                <a:solidFill>
                  <a:srgbClr val="002060"/>
                </a:solidFill>
                <a:latin typeface="Trebuchet MS" pitchFamily="34" charset="0"/>
              </a:rPr>
              <a:t>8 hours a day or 3 times a day</a:t>
            </a:r>
            <a:endParaRPr lang="en-US" sz="1800" b="1" u="sng" dirty="0">
              <a:solidFill>
                <a:srgbClr val="002060"/>
              </a:solidFill>
              <a:latin typeface="Trebuchet MS" pitchFamily="34" charset="0"/>
            </a:endParaRPr>
          </a:p>
        </p:txBody>
      </p:sp>
      <p:sp>
        <p:nvSpPr>
          <p:cNvPr id="6" name="Title 2"/>
          <p:cNvSpPr txBox="1">
            <a:spLocks/>
          </p:cNvSpPr>
          <p:nvPr/>
        </p:nvSpPr>
        <p:spPr bwMode="auto">
          <a:xfrm>
            <a:off x="519830" y="457200"/>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TG’S POLICIES &amp; STANDARDS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4098" name="Picture 2" descr="D:\My Documents\Pictures\colgate toothpas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4876800"/>
            <a:ext cx="1904999" cy="12493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My Documents\Pictures\Colgate toothbru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533898"/>
            <a:ext cx="27686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4533899"/>
            <a:ext cx="2819400" cy="193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64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bwMode="auto">
          <a:xfrm>
            <a:off x="609600" y="1676400"/>
            <a:ext cx="3671887" cy="467518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rtl="0" fontAlgn="base">
              <a:spcBef>
                <a:spcPct val="20000"/>
              </a:spcBef>
              <a:spcAft>
                <a:spcPct val="0"/>
              </a:spcAft>
              <a:buFont typeface="Arial" charset="0"/>
              <a:buChar char="•"/>
              <a:defRPr sz="2800" kern="1200">
                <a:solidFill>
                  <a:schemeClr val="tx1"/>
                </a:solidFill>
                <a:latin typeface="Trebuchet MS" pitchFamily="34" charset="0"/>
                <a:ea typeface="+mn-ea"/>
                <a:cs typeface="+mn-cs"/>
              </a:defRPr>
            </a:lvl1pPr>
            <a:lvl2pPr marL="742950" indent="-285750" algn="l" rtl="0" fontAlgn="base">
              <a:spcBef>
                <a:spcPct val="20000"/>
              </a:spcBef>
              <a:spcAft>
                <a:spcPct val="0"/>
              </a:spcAft>
              <a:buFont typeface="Arial" charset="0"/>
              <a:buChar char="–"/>
              <a:defRPr sz="2400" kern="1200">
                <a:solidFill>
                  <a:schemeClr val="tx1"/>
                </a:solidFill>
                <a:latin typeface="Trebuchet MS" pitchFamily="34" charset="0"/>
                <a:ea typeface="+mn-ea"/>
                <a:cs typeface="+mn-cs"/>
              </a:defRPr>
            </a:lvl2pPr>
            <a:lvl3pPr marL="1143000" indent="-228600" algn="l" rtl="0" fontAlgn="base">
              <a:spcBef>
                <a:spcPct val="20000"/>
              </a:spcBef>
              <a:spcAft>
                <a:spcPct val="0"/>
              </a:spcAft>
              <a:buFont typeface="Arial" charset="0"/>
              <a:buChar char="•"/>
              <a:defRPr sz="2000" kern="1200">
                <a:solidFill>
                  <a:schemeClr val="tx1"/>
                </a:solidFill>
                <a:latin typeface="Trebuchet MS" pitchFamily="34" charset="0"/>
                <a:ea typeface="+mn-ea"/>
                <a:cs typeface="+mn-cs"/>
              </a:defRPr>
            </a:lvl3pPr>
            <a:lvl4pPr marL="1600200" indent="-228600" algn="l" rtl="0" fontAlgn="base">
              <a:spcBef>
                <a:spcPct val="20000"/>
              </a:spcBef>
              <a:spcAft>
                <a:spcPct val="0"/>
              </a:spcAft>
              <a:buFont typeface="Arial" charset="0"/>
              <a:buChar char="–"/>
              <a:defRPr sz="1800" kern="1200">
                <a:solidFill>
                  <a:schemeClr val="tx1"/>
                </a:solidFill>
                <a:latin typeface="Trebuchet MS" pitchFamily="34" charset="0"/>
                <a:ea typeface="+mn-ea"/>
                <a:cs typeface="+mn-cs"/>
              </a:defRPr>
            </a:lvl4pPr>
            <a:lvl5pPr marL="2057400" indent="-228600" algn="l" rtl="0" fontAlgn="base">
              <a:spcBef>
                <a:spcPct val="20000"/>
              </a:spcBef>
              <a:spcAft>
                <a:spcPct val="0"/>
              </a:spcAft>
              <a:buFont typeface="Arial" charset="0"/>
              <a:buChar char="»"/>
              <a:defRPr sz="18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ct val="20000"/>
              </a:spcBef>
              <a:spcAft>
                <a:spcPts val="600"/>
              </a:spcAft>
              <a:buClrTx/>
              <a:buSzTx/>
              <a:buFont typeface="Arial" pitchFamily="34" charset="0"/>
              <a:buChar char="•"/>
              <a:tabLst/>
              <a:defRPr/>
            </a:pPr>
            <a:r>
              <a:rPr kumimoji="0" lang="en-MY" sz="1900" b="0" i="0" u="none" strike="noStrike" kern="1200" cap="none" spc="0" normalizeH="0" baseline="0" noProof="0" dirty="0" smtClean="0">
                <a:ln>
                  <a:noFill/>
                </a:ln>
                <a:solidFill>
                  <a:srgbClr val="000066"/>
                </a:solidFill>
                <a:effectLst/>
                <a:uLnTx/>
                <a:uFillTx/>
                <a:latin typeface="Trebuchet MS" pitchFamily="34" charset="0"/>
                <a:ea typeface="+mn-ea"/>
                <a:cs typeface="Arial" pitchFamily="34" charset="0"/>
              </a:rPr>
              <a:t>Exports to </a:t>
            </a:r>
            <a:r>
              <a:rPr kumimoji="0" lang="en-MY" sz="1900" b="1" i="0" u="sng" strike="noStrike" kern="1200" cap="none" spc="0" normalizeH="0" baseline="0" noProof="0" dirty="0" smtClean="0">
                <a:ln>
                  <a:noFill/>
                </a:ln>
                <a:solidFill>
                  <a:srgbClr val="000066"/>
                </a:solidFill>
                <a:effectLst/>
                <a:uLnTx/>
                <a:uFillTx/>
                <a:latin typeface="Trebuchet MS" pitchFamily="34" charset="0"/>
                <a:ea typeface="+mn-ea"/>
                <a:cs typeface="Arial" pitchFamily="34" charset="0"/>
              </a:rPr>
              <a:t>185</a:t>
            </a:r>
            <a:r>
              <a:rPr kumimoji="0" lang="en-MY" sz="1900" b="0" i="0" u="none" strike="noStrike" kern="1200" cap="none" spc="0" normalizeH="0" baseline="0" noProof="0" dirty="0" smtClean="0">
                <a:ln>
                  <a:noFill/>
                </a:ln>
                <a:solidFill>
                  <a:srgbClr val="000066"/>
                </a:solidFill>
                <a:effectLst/>
                <a:uLnTx/>
                <a:uFillTx/>
                <a:latin typeface="Trebuchet MS" pitchFamily="34" charset="0"/>
                <a:ea typeface="+mn-ea"/>
                <a:cs typeface="Arial" pitchFamily="34" charset="0"/>
              </a:rPr>
              <a:t> countries with more than 1,000 customers</a:t>
            </a:r>
          </a:p>
          <a:p>
            <a:pPr marL="180000" marR="0" lvl="0" indent="-180000" algn="l" defTabSz="914400" rtl="0" eaLnBrk="1" fontAlgn="auto" latinLnBrk="0" hangingPunct="1">
              <a:lnSpc>
                <a:spcPct val="100000"/>
              </a:lnSpc>
              <a:spcBef>
                <a:spcPct val="20000"/>
              </a:spcBef>
              <a:spcAft>
                <a:spcPts val="600"/>
              </a:spcAft>
              <a:buClrTx/>
              <a:buSzTx/>
              <a:buFont typeface="Arial" pitchFamily="34" charset="0"/>
              <a:buChar char="•"/>
              <a:tabLst/>
              <a:defRPr/>
            </a:pPr>
            <a:r>
              <a:rPr lang="en-MY" sz="1900" dirty="0">
                <a:solidFill>
                  <a:srgbClr val="000066"/>
                </a:solidFill>
                <a:cs typeface="Arial" pitchFamily="34" charset="0"/>
              </a:rPr>
              <a:t>N</a:t>
            </a:r>
            <a:r>
              <a:rPr kumimoji="0" lang="en-MY" sz="1900" b="0" i="0" u="none" strike="noStrike" kern="1200" cap="none" spc="0" normalizeH="0" baseline="0" noProof="0" dirty="0" smtClean="0">
                <a:ln>
                  <a:noFill/>
                </a:ln>
                <a:solidFill>
                  <a:srgbClr val="000066"/>
                </a:solidFill>
                <a:effectLst/>
                <a:uLnTx/>
                <a:uFillTx/>
                <a:latin typeface="Trebuchet MS" pitchFamily="34" charset="0"/>
                <a:ea typeface="+mn-ea"/>
                <a:cs typeface="Arial" pitchFamily="34" charset="0"/>
              </a:rPr>
              <a:t>o single biggest customer constitutes more than 4% of revenue </a:t>
            </a:r>
          </a:p>
          <a:p>
            <a:pPr marL="180000" marR="0" lvl="0" indent="-180000" algn="l" defTabSz="914400" rtl="0" eaLnBrk="1" fontAlgn="auto" latinLnBrk="0" hangingPunct="1">
              <a:lnSpc>
                <a:spcPct val="100000"/>
              </a:lnSpc>
              <a:spcBef>
                <a:spcPct val="20000"/>
              </a:spcBef>
              <a:spcAft>
                <a:spcPts val="600"/>
              </a:spcAft>
              <a:buClrTx/>
              <a:buSzTx/>
              <a:buFont typeface="Arial" pitchFamily="34" charset="0"/>
              <a:buChar char="•"/>
              <a:tabLst/>
              <a:defRPr/>
            </a:pPr>
            <a:r>
              <a:rPr kumimoji="0" lang="en-MY" sz="1900" b="0" i="0" u="none" strike="noStrike" kern="1200" cap="none" spc="0" normalizeH="0" baseline="0" noProof="0" dirty="0" smtClean="0">
                <a:ln>
                  <a:noFill/>
                </a:ln>
                <a:solidFill>
                  <a:srgbClr val="000066"/>
                </a:solidFill>
                <a:effectLst/>
                <a:uLnTx/>
                <a:uFillTx/>
                <a:latin typeface="Trebuchet MS" pitchFamily="34" charset="0"/>
                <a:ea typeface="+mn-ea"/>
                <a:cs typeface="Arial" pitchFamily="34" charset="0"/>
              </a:rPr>
              <a:t>Customers are mainly distributors in the respective countries</a:t>
            </a:r>
          </a:p>
          <a:p>
            <a:pPr marL="180000" marR="0" lvl="0" indent="-180000" algn="l" defTabSz="914400" rtl="0" eaLnBrk="1" fontAlgn="auto" latinLnBrk="0" hangingPunct="1">
              <a:lnSpc>
                <a:spcPct val="100000"/>
              </a:lnSpc>
              <a:spcBef>
                <a:spcPct val="20000"/>
              </a:spcBef>
              <a:spcAft>
                <a:spcPts val="600"/>
              </a:spcAft>
              <a:buClrTx/>
              <a:buSzTx/>
              <a:buFont typeface="Arial" pitchFamily="34" charset="0"/>
              <a:buChar char="•"/>
              <a:tabLst/>
              <a:defRPr/>
            </a:pPr>
            <a:r>
              <a:rPr kumimoji="0" lang="en-MY" sz="1900" b="0" i="0" u="none" strike="noStrike" kern="1200" cap="none" spc="0" normalizeH="0" baseline="0" noProof="0" dirty="0" smtClean="0">
                <a:ln>
                  <a:noFill/>
                </a:ln>
                <a:solidFill>
                  <a:srgbClr val="000066"/>
                </a:solidFill>
                <a:effectLst/>
                <a:uLnTx/>
                <a:uFillTx/>
                <a:latin typeface="Trebuchet MS" pitchFamily="34" charset="0"/>
                <a:ea typeface="+mn-ea"/>
                <a:cs typeface="Arial" pitchFamily="34" charset="0"/>
              </a:rPr>
              <a:t>Preferred Original Equipment Manufacturer (OEM).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MY" sz="1900" b="0"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3" name="Title 1"/>
          <p:cNvSpPr txBox="1">
            <a:spLocks/>
          </p:cNvSpPr>
          <p:nvPr/>
        </p:nvSpPr>
        <p:spPr bwMode="auto">
          <a:xfrm>
            <a:off x="582460" y="838200"/>
            <a:ext cx="8229600" cy="719138"/>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2800" b="1" kern="1200">
                <a:solidFill>
                  <a:schemeClr val="dk1"/>
                </a:solidFill>
                <a:latin typeface="Trebuchet MS" pitchFamily="34" charset="0"/>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000066"/>
                </a:solidFill>
                <a:effectLst/>
                <a:uLnTx/>
                <a:uFillTx/>
                <a:latin typeface="Trebuchet MS" pitchFamily="34" charset="0"/>
                <a:ea typeface="+mn-ea"/>
                <a:cs typeface="Arial" charset="0"/>
              </a:rPr>
              <a:t>GEOGRAPHICALLY DIVERSIFIED</a:t>
            </a:r>
            <a:endParaRPr kumimoji="0" lang="en-MY" sz="2800" b="1" i="0" u="none" strike="noStrike" kern="1200" cap="none" spc="0" normalizeH="0" baseline="0" noProof="0" dirty="0" smtClean="0">
              <a:ln>
                <a:noFill/>
              </a:ln>
              <a:solidFill>
                <a:srgbClr val="000066"/>
              </a:solidFill>
              <a:effectLst/>
              <a:uLnTx/>
              <a:uFillTx/>
              <a:latin typeface="Trebuchet MS" pitchFamily="34" charset="0"/>
              <a:ea typeface="+mn-ea"/>
              <a:cs typeface="Arial"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0"/>
            <a:ext cx="45720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1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519830" y="457200"/>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TG’S POLICIES &amp; STANDARDS</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
        <p:nvSpPr>
          <p:cNvPr id="4" name="TextBox 3"/>
          <p:cNvSpPr txBox="1"/>
          <p:nvPr/>
        </p:nvSpPr>
        <p:spPr>
          <a:xfrm>
            <a:off x="826718" y="1612726"/>
            <a:ext cx="5989140" cy="2339102"/>
          </a:xfrm>
          <a:prstGeom prst="rect">
            <a:avLst/>
          </a:prstGeom>
          <a:noFill/>
        </p:spPr>
        <p:txBody>
          <a:bodyPr wrap="none" rtlCol="0">
            <a:spAutoFit/>
          </a:bodyPr>
          <a:lstStyle/>
          <a:p>
            <a:r>
              <a:rPr lang="en-US" sz="2000" b="1" dirty="0" smtClean="0">
                <a:solidFill>
                  <a:srgbClr val="002060"/>
                </a:solidFill>
                <a:latin typeface="Trebuchet MS" pitchFamily="34" charset="0"/>
              </a:rPr>
              <a:t>MEALS &amp; Tea Breaks</a:t>
            </a:r>
            <a:endParaRPr lang="en-US" sz="2400" b="1" dirty="0" smtClean="0">
              <a:solidFill>
                <a:srgbClr val="002060"/>
              </a:solidFill>
            </a:endParaRPr>
          </a:p>
          <a:p>
            <a:endParaRPr lang="en-US" dirty="0" smtClean="0">
              <a:solidFill>
                <a:srgbClr val="002060"/>
              </a:solidFill>
            </a:endParaRPr>
          </a:p>
          <a:p>
            <a:pPr marL="285750" indent="-285750">
              <a:buFont typeface="Arial" pitchFamily="34" charset="0"/>
              <a:buChar char="•"/>
            </a:pPr>
            <a:r>
              <a:rPr lang="en-US" dirty="0">
                <a:solidFill>
                  <a:srgbClr val="002060"/>
                </a:solidFill>
                <a:latin typeface="Trebuchet MS" pitchFamily="34" charset="0"/>
              </a:rPr>
              <a:t>T</a:t>
            </a:r>
            <a:r>
              <a:rPr lang="en-US" dirty="0" smtClean="0">
                <a:solidFill>
                  <a:srgbClr val="002060"/>
                </a:solidFill>
                <a:latin typeface="Trebuchet MS" pitchFamily="34" charset="0"/>
              </a:rPr>
              <a:t>ea-breaks for 15 minutes.  </a:t>
            </a:r>
          </a:p>
          <a:p>
            <a:pPr marL="285750" indent="-285750">
              <a:buFont typeface="Arial" pitchFamily="34" charset="0"/>
              <a:buChar char="•"/>
            </a:pPr>
            <a:endParaRPr lang="en-US" dirty="0" smtClean="0">
              <a:solidFill>
                <a:srgbClr val="002060"/>
              </a:solidFill>
              <a:latin typeface="Trebuchet MS" pitchFamily="34" charset="0"/>
            </a:endParaRPr>
          </a:p>
          <a:p>
            <a:pPr marL="285750" indent="-285750">
              <a:buFont typeface="Arial" pitchFamily="34" charset="0"/>
              <a:buChar char="•"/>
            </a:pPr>
            <a:r>
              <a:rPr lang="en-US" dirty="0" smtClean="0">
                <a:solidFill>
                  <a:srgbClr val="002060"/>
                </a:solidFill>
                <a:latin typeface="Trebuchet MS" pitchFamily="34" charset="0"/>
              </a:rPr>
              <a:t>Meals have to be taken in the canteen, </a:t>
            </a:r>
          </a:p>
          <a:p>
            <a:r>
              <a:rPr lang="en-US" dirty="0" smtClean="0">
                <a:solidFill>
                  <a:srgbClr val="002060"/>
                </a:solidFill>
                <a:latin typeface="Trebuchet MS" pitchFamily="34" charset="0"/>
              </a:rPr>
              <a:t>    cafeteria and pantry</a:t>
            </a:r>
          </a:p>
          <a:p>
            <a:pPr marL="285750" indent="-285750">
              <a:buFont typeface="Arial" pitchFamily="34" charset="0"/>
              <a:buChar char="•"/>
            </a:pPr>
            <a:endParaRPr lang="en-US" dirty="0" smtClean="0">
              <a:solidFill>
                <a:srgbClr val="002060"/>
              </a:solidFill>
              <a:latin typeface="Trebuchet MS" pitchFamily="34" charset="0"/>
            </a:endParaRPr>
          </a:p>
          <a:p>
            <a:pPr marL="285750" indent="-285750">
              <a:buFont typeface="Arial" pitchFamily="34" charset="0"/>
              <a:buChar char="•"/>
            </a:pPr>
            <a:r>
              <a:rPr lang="en-US" dirty="0" smtClean="0">
                <a:solidFill>
                  <a:srgbClr val="002060"/>
                </a:solidFill>
                <a:latin typeface="Trebuchet MS" pitchFamily="34" charset="0"/>
              </a:rPr>
              <a:t>No polystyrene allowed in canteen and factory area</a:t>
            </a:r>
            <a:r>
              <a:rPr lang="en-US" dirty="0" smtClean="0">
                <a:latin typeface="Trebuchet MS" pitchFamily="34" charset="0"/>
              </a:rPr>
              <a:t>. </a:t>
            </a:r>
            <a:endParaRPr lang="en-US" dirty="0">
              <a:latin typeface="Trebuchet MS" pitchFamily="34" charset="0"/>
            </a:endParaRPr>
          </a:p>
        </p:txBody>
      </p:sp>
      <p:pic>
        <p:nvPicPr>
          <p:cNvPr id="4098" name="Picture 2" descr="D:\My Documents\Pictures\tea ti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00200"/>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3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77000" y="4170879"/>
            <a:ext cx="2648857" cy="2687122"/>
          </a:xfrm>
          <a:prstGeom prst="rect">
            <a:avLst/>
          </a:prstGeom>
          <a:noFill/>
          <a:ln w="9525">
            <a:noFill/>
            <a:miter lim="800000"/>
            <a:headEnd/>
            <a:tailEnd/>
          </a:ln>
        </p:spPr>
      </p:pic>
      <p:sp>
        <p:nvSpPr>
          <p:cNvPr id="8" name="Title 2"/>
          <p:cNvSpPr txBox="1">
            <a:spLocks/>
          </p:cNvSpPr>
          <p:nvPr/>
        </p:nvSpPr>
        <p:spPr bwMode="auto">
          <a:xfrm>
            <a:off x="457200" y="392591"/>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TG COMPUTER POLICY</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23999"/>
            <a:ext cx="1641772" cy="2585323"/>
          </a:xfrm>
          <a:prstGeom prst="rect">
            <a:avLst/>
          </a:prstGeom>
        </p:spPr>
      </p:pic>
      <p:sp>
        <p:nvSpPr>
          <p:cNvPr id="10" name="TextBox 9"/>
          <p:cNvSpPr txBox="1"/>
          <p:nvPr/>
        </p:nvSpPr>
        <p:spPr>
          <a:xfrm>
            <a:off x="1870372" y="1524000"/>
            <a:ext cx="7201057" cy="2092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2060"/>
                </a:solidFill>
                <a:effectLst/>
                <a:uLnTx/>
                <a:uFillTx/>
                <a:latin typeface="Trebuchet MS" pitchFamily="34" charset="0"/>
              </a:rPr>
              <a:t>USER RESPONSIBILITY</a:t>
            </a:r>
            <a:endParaRPr kumimoji="0" lang="en-US" sz="1800" b="0" i="0" u="none" strike="noStrike" kern="0" cap="none" spc="0" normalizeH="0" baseline="0" noProof="0" dirty="0">
              <a:ln>
                <a:noFill/>
              </a:ln>
              <a:solidFill>
                <a:srgbClr val="002060"/>
              </a:solidFill>
              <a:effectLst/>
              <a:uLnTx/>
              <a:uFillTx/>
              <a:latin typeface="Trebuchet MS" pitchFamily="34" charset="0"/>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0" cap="none" spc="0" normalizeH="0" baseline="0" noProof="0" dirty="0" smtClean="0">
                <a:ln>
                  <a:noFill/>
                </a:ln>
                <a:solidFill>
                  <a:srgbClr val="002060"/>
                </a:solidFill>
                <a:effectLst/>
                <a:uLnTx/>
                <a:uFillTx/>
                <a:latin typeface="Trebuchet MS" pitchFamily="34" charset="0"/>
              </a:rPr>
              <a:t>Employee is responsible for the proper use, care &amp; maintenance of the computer system.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rebuchet MS"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2060"/>
                </a:solidFill>
                <a:effectLst/>
                <a:uLnTx/>
                <a:uFillTx/>
                <a:latin typeface="Trebuchet MS" pitchFamily="34" charset="0"/>
              </a:rPr>
              <a:t>UNAUTHORIZED &amp; ILLEGAL SOFTWARE</a:t>
            </a:r>
            <a:endParaRPr kumimoji="0" lang="en-US" sz="1800" b="0" i="0" u="none" strike="noStrike" kern="0" cap="none" spc="0" normalizeH="0" baseline="0" noProof="0" dirty="0">
              <a:ln>
                <a:noFill/>
              </a:ln>
              <a:solidFill>
                <a:srgbClr val="002060"/>
              </a:solidFill>
              <a:effectLst/>
              <a:uLnTx/>
              <a:uFillTx/>
              <a:latin typeface="Trebuchet MS" pitchFamily="34" charset="0"/>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0" cap="none" spc="0" normalizeH="0" baseline="0" noProof="0" dirty="0" smtClean="0">
                <a:ln>
                  <a:noFill/>
                </a:ln>
                <a:solidFill>
                  <a:srgbClr val="002060"/>
                </a:solidFill>
                <a:effectLst/>
                <a:uLnTx/>
                <a:uFillTx/>
                <a:latin typeface="Trebuchet MS" pitchFamily="34" charset="0"/>
              </a:rPr>
              <a:t>Employees are not allowed to install any software of any kind without prior approval from IT department is NOT ALLOWED</a:t>
            </a:r>
            <a:r>
              <a:rPr kumimoji="0" lang="en-US" sz="1800" b="0" i="0" u="none" strike="noStrike" kern="0" cap="none" spc="0" normalizeH="0" baseline="0" noProof="0" dirty="0" smtClean="0">
                <a:ln>
                  <a:noFill/>
                </a:ln>
                <a:solidFill>
                  <a:srgbClr val="002060"/>
                </a:solidFill>
                <a:effectLst/>
                <a:uLnTx/>
                <a:uFillTx/>
              </a:rPr>
              <a:t>.</a:t>
            </a:r>
          </a:p>
        </p:txBody>
      </p:sp>
      <p:sp>
        <p:nvSpPr>
          <p:cNvPr id="11" name="TextBox 10"/>
          <p:cNvSpPr txBox="1"/>
          <p:nvPr/>
        </p:nvSpPr>
        <p:spPr>
          <a:xfrm>
            <a:off x="228600" y="4170878"/>
            <a:ext cx="6077029" cy="20621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2060"/>
                </a:solidFill>
                <a:effectLst/>
                <a:uLnTx/>
                <a:uFillTx/>
                <a:latin typeface="Trebuchet MS" pitchFamily="34" charset="0"/>
              </a:rPr>
              <a:t>COMPUTER VIRUS &amp; COMPUTER GAMES</a:t>
            </a:r>
            <a:endParaRPr kumimoji="0" lang="en-US" sz="1800" b="0" i="0" u="none" strike="noStrike" kern="0" cap="none" spc="0" normalizeH="0" baseline="0" noProof="0" dirty="0">
              <a:ln>
                <a:noFill/>
              </a:ln>
              <a:solidFill>
                <a:srgbClr val="002060"/>
              </a:solidFill>
              <a:effectLst/>
              <a:uLnTx/>
              <a:uFillTx/>
              <a:latin typeface="Trebuchet MS" pitchFamily="34" charset="0"/>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0" cap="none" spc="0" normalizeH="0" baseline="0" noProof="0" dirty="0" smtClean="0">
                <a:ln>
                  <a:noFill/>
                </a:ln>
                <a:solidFill>
                  <a:srgbClr val="002060"/>
                </a:solidFill>
                <a:effectLst/>
                <a:uLnTx/>
                <a:uFillTx/>
                <a:latin typeface="Trebuchet MS" pitchFamily="34" charset="0"/>
              </a:rPr>
              <a:t>Do not open unexpected or suspicious e-mail attachment, even from co-workers.</a:t>
            </a: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0" cap="none" spc="0" normalizeH="0" baseline="0" noProof="0" dirty="0">
              <a:ln>
                <a:noFill/>
              </a:ln>
              <a:solidFill>
                <a:srgbClr val="002060"/>
              </a:solidFill>
              <a:effectLst/>
              <a:uLnTx/>
              <a:uFillTx/>
              <a:latin typeface="Trebuchet MS" pitchFamily="34" charset="0"/>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0" cap="none" spc="0" normalizeH="0" baseline="0" noProof="0" dirty="0" smtClean="0">
                <a:ln>
                  <a:noFill/>
                </a:ln>
                <a:solidFill>
                  <a:srgbClr val="002060"/>
                </a:solidFill>
                <a:effectLst/>
                <a:uLnTx/>
                <a:uFillTx/>
                <a:latin typeface="Trebuchet MS" pitchFamily="34" charset="0"/>
              </a:rPr>
              <a:t>PC games or entertainment software is not to be used or loaded into the PC.</a:t>
            </a:r>
            <a:endParaRPr kumimoji="0" lang="en-US" sz="1800" b="0" i="0" u="none" strike="noStrike" kern="0" cap="none" spc="0" normalizeH="0" baseline="0" noProof="0" dirty="0">
              <a:ln>
                <a:noFill/>
              </a:ln>
              <a:solidFill>
                <a:srgbClr val="002060"/>
              </a:solidFill>
              <a:effectLst/>
              <a:uLnTx/>
              <a:uFillTx/>
              <a:latin typeface="Trebuchet MS"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732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26"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80">
                                          <p:stCondLst>
                                            <p:cond delay="0"/>
                                          </p:stCondLst>
                                        </p:cTn>
                                        <p:tgtEl>
                                          <p:spTgt spid="7"/>
                                        </p:tgtEl>
                                      </p:cBhvr>
                                    </p:animEffect>
                                    <p:anim calcmode="lin" valueType="num">
                                      <p:cBhvr>
                                        <p:cTn id="3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5" dur="26">
                                          <p:stCondLst>
                                            <p:cond delay="650"/>
                                          </p:stCondLst>
                                        </p:cTn>
                                        <p:tgtEl>
                                          <p:spTgt spid="7"/>
                                        </p:tgtEl>
                                      </p:cBhvr>
                                      <p:to x="100000" y="60000"/>
                                    </p:animScale>
                                    <p:animScale>
                                      <p:cBhvr>
                                        <p:cTn id="36" dur="166" decel="50000">
                                          <p:stCondLst>
                                            <p:cond delay="676"/>
                                          </p:stCondLst>
                                        </p:cTn>
                                        <p:tgtEl>
                                          <p:spTgt spid="7"/>
                                        </p:tgtEl>
                                      </p:cBhvr>
                                      <p:to x="100000" y="100000"/>
                                    </p:animScale>
                                    <p:animScale>
                                      <p:cBhvr>
                                        <p:cTn id="37" dur="26">
                                          <p:stCondLst>
                                            <p:cond delay="1312"/>
                                          </p:stCondLst>
                                        </p:cTn>
                                        <p:tgtEl>
                                          <p:spTgt spid="7"/>
                                        </p:tgtEl>
                                      </p:cBhvr>
                                      <p:to x="100000" y="80000"/>
                                    </p:animScale>
                                    <p:animScale>
                                      <p:cBhvr>
                                        <p:cTn id="38" dur="166" decel="50000">
                                          <p:stCondLst>
                                            <p:cond delay="1338"/>
                                          </p:stCondLst>
                                        </p:cTn>
                                        <p:tgtEl>
                                          <p:spTgt spid="7"/>
                                        </p:tgtEl>
                                      </p:cBhvr>
                                      <p:to x="100000" y="100000"/>
                                    </p:animScale>
                                    <p:animScale>
                                      <p:cBhvr>
                                        <p:cTn id="39" dur="26">
                                          <p:stCondLst>
                                            <p:cond delay="1642"/>
                                          </p:stCondLst>
                                        </p:cTn>
                                        <p:tgtEl>
                                          <p:spTgt spid="7"/>
                                        </p:tgtEl>
                                      </p:cBhvr>
                                      <p:to x="100000" y="90000"/>
                                    </p:animScale>
                                    <p:animScale>
                                      <p:cBhvr>
                                        <p:cTn id="40" dur="166" decel="50000">
                                          <p:stCondLst>
                                            <p:cond delay="1668"/>
                                          </p:stCondLst>
                                        </p:cTn>
                                        <p:tgtEl>
                                          <p:spTgt spid="7"/>
                                        </p:tgtEl>
                                      </p:cBhvr>
                                      <p:to x="100000" y="100000"/>
                                    </p:animScale>
                                    <p:animScale>
                                      <p:cBhvr>
                                        <p:cTn id="41" dur="26">
                                          <p:stCondLst>
                                            <p:cond delay="1808"/>
                                          </p:stCondLst>
                                        </p:cTn>
                                        <p:tgtEl>
                                          <p:spTgt spid="7"/>
                                        </p:tgtEl>
                                      </p:cBhvr>
                                      <p:to x="100000" y="95000"/>
                                    </p:animScale>
                                    <p:animScale>
                                      <p:cBhvr>
                                        <p:cTn id="4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707" y="4419600"/>
            <a:ext cx="5029200" cy="2286000"/>
          </a:xfrm>
          <a:prstGeom prst="rect">
            <a:avLst/>
          </a:prstGeom>
        </p:spPr>
      </p:pic>
      <p:sp>
        <p:nvSpPr>
          <p:cNvPr id="6" name="Content Placeholder 1"/>
          <p:cNvSpPr txBox="1">
            <a:spLocks/>
          </p:cNvSpPr>
          <p:nvPr/>
        </p:nvSpPr>
        <p:spPr bwMode="auto">
          <a:xfrm>
            <a:off x="572307"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800" dirty="0" smtClean="0">
                <a:solidFill>
                  <a:srgbClr val="002060"/>
                </a:solidFill>
                <a:latin typeface="Trebuchet MS" pitchFamily="34" charset="0"/>
              </a:rPr>
              <a:t>The grievance procedure is available for </a:t>
            </a:r>
            <a:r>
              <a:rPr lang="en-US" sz="1800" u="sng" dirty="0" smtClean="0">
                <a:solidFill>
                  <a:srgbClr val="002060"/>
                </a:solidFill>
                <a:latin typeface="Trebuchet MS" pitchFamily="34" charset="0"/>
              </a:rPr>
              <a:t>expressing legitimate dissatisfaction without fear or criticism.</a:t>
            </a:r>
          </a:p>
          <a:p>
            <a:pPr marL="0" indent="0">
              <a:buFont typeface="Arial" charset="0"/>
              <a:buNone/>
            </a:pPr>
            <a:r>
              <a:rPr lang="en-US" sz="1800" dirty="0" smtClean="0">
                <a:solidFill>
                  <a:srgbClr val="002060"/>
                </a:solidFill>
                <a:latin typeface="Trebuchet MS" pitchFamily="34" charset="0"/>
              </a:rPr>
              <a:t>This is to ensure employee received </a:t>
            </a:r>
            <a:r>
              <a:rPr lang="en-US" sz="1800" u="sng" dirty="0" smtClean="0">
                <a:solidFill>
                  <a:srgbClr val="002060"/>
                </a:solidFill>
                <a:latin typeface="Trebuchet MS" pitchFamily="34" charset="0"/>
              </a:rPr>
              <a:t>fair &amp; equitable treatment</a:t>
            </a:r>
            <a:r>
              <a:rPr lang="en-US" sz="1800" dirty="0" smtClean="0">
                <a:solidFill>
                  <a:srgbClr val="002060"/>
                </a:solidFill>
                <a:latin typeface="Trebuchet MS" pitchFamily="34" charset="0"/>
              </a:rPr>
              <a:t>.</a:t>
            </a:r>
          </a:p>
          <a:p>
            <a:pPr marL="0" indent="0">
              <a:buFont typeface="Arial" charset="0"/>
              <a:buNone/>
            </a:pPr>
            <a:endParaRPr lang="en-US" sz="1800" dirty="0" smtClean="0">
              <a:solidFill>
                <a:srgbClr val="002060"/>
              </a:solidFill>
              <a:latin typeface="Trebuchet MS" pitchFamily="34" charset="0"/>
            </a:endParaRPr>
          </a:p>
          <a:p>
            <a:pPr marL="0" indent="0">
              <a:buFont typeface="Arial" charset="0"/>
              <a:buNone/>
            </a:pPr>
            <a:r>
              <a:rPr lang="en-US" sz="1800" dirty="0" smtClean="0">
                <a:solidFill>
                  <a:srgbClr val="002060"/>
                </a:solidFill>
                <a:latin typeface="Trebuchet MS" pitchFamily="34" charset="0"/>
              </a:rPr>
              <a:t>However, before filing for grievance, </a:t>
            </a:r>
            <a:r>
              <a:rPr lang="en-US" sz="1800" u="sng" dirty="0" smtClean="0">
                <a:solidFill>
                  <a:srgbClr val="002060"/>
                </a:solidFill>
                <a:latin typeface="Trebuchet MS" pitchFamily="34" charset="0"/>
              </a:rPr>
              <a:t>try to resolve the situation with informal discussion with your superior.</a:t>
            </a:r>
          </a:p>
          <a:p>
            <a:pPr marL="0" indent="0">
              <a:buFont typeface="Arial" charset="0"/>
              <a:buNone/>
            </a:pPr>
            <a:r>
              <a:rPr lang="en-US" sz="1800" dirty="0" smtClean="0">
                <a:solidFill>
                  <a:srgbClr val="002060"/>
                </a:solidFill>
                <a:latin typeface="Trebuchet MS" pitchFamily="34" charset="0"/>
              </a:rPr>
              <a:t>Formal grievances can be filed in return to </a:t>
            </a:r>
            <a:r>
              <a:rPr lang="en-US" sz="1800" b="1" u="sng" dirty="0" smtClean="0">
                <a:solidFill>
                  <a:srgbClr val="002060"/>
                </a:solidFill>
                <a:latin typeface="Trebuchet MS" pitchFamily="34" charset="0"/>
              </a:rPr>
              <a:t>HR department </a:t>
            </a:r>
            <a:r>
              <a:rPr lang="en-US" sz="1800" dirty="0" smtClean="0">
                <a:solidFill>
                  <a:srgbClr val="002060"/>
                </a:solidFill>
                <a:latin typeface="Trebuchet MS" pitchFamily="34" charset="0"/>
              </a:rPr>
              <a:t>or </a:t>
            </a:r>
            <a:r>
              <a:rPr lang="en-US" sz="1800" b="1" u="sng" dirty="0" smtClean="0">
                <a:solidFill>
                  <a:srgbClr val="002060"/>
                </a:solidFill>
                <a:latin typeface="Trebuchet MS" pitchFamily="34" charset="0"/>
              </a:rPr>
              <a:t>TGPAC.</a:t>
            </a:r>
          </a:p>
          <a:p>
            <a:pPr marL="0" indent="0">
              <a:buFont typeface="Arial" charset="0"/>
              <a:buNone/>
            </a:pPr>
            <a:endParaRPr lang="en-US" sz="1800" b="1" u="sng" dirty="0">
              <a:solidFill>
                <a:srgbClr val="002060"/>
              </a:solidFill>
              <a:latin typeface="Trebuchet MS" pitchFamily="34" charset="0"/>
            </a:endParaRPr>
          </a:p>
          <a:p>
            <a:pPr marL="0" indent="0">
              <a:buFont typeface="Arial" charset="0"/>
              <a:buNone/>
            </a:pPr>
            <a:r>
              <a:rPr lang="en-US" sz="1800" dirty="0" smtClean="0">
                <a:solidFill>
                  <a:srgbClr val="002060"/>
                </a:solidFill>
                <a:latin typeface="Trebuchet MS" pitchFamily="34" charset="0"/>
              </a:rPr>
              <a:t>Fill up </a:t>
            </a:r>
            <a:r>
              <a:rPr lang="en-US" sz="1800" u="sng" dirty="0" smtClean="0">
                <a:solidFill>
                  <a:srgbClr val="002060"/>
                </a:solidFill>
                <a:latin typeface="Trebuchet MS" pitchFamily="34" charset="0"/>
              </a:rPr>
              <a:t>Complaint Form </a:t>
            </a:r>
            <a:r>
              <a:rPr lang="en-US" sz="1800" dirty="0" smtClean="0">
                <a:solidFill>
                  <a:srgbClr val="002060"/>
                </a:solidFill>
                <a:latin typeface="Trebuchet MS" pitchFamily="34" charset="0"/>
              </a:rPr>
              <a:t>and place them in the Guard House Box.</a:t>
            </a:r>
            <a:endParaRPr lang="en-US" sz="1800" dirty="0">
              <a:solidFill>
                <a:srgbClr val="002060"/>
              </a:solidFill>
              <a:latin typeface="Trebuchet MS" pitchFamily="34" charset="0"/>
            </a:endParaRPr>
          </a:p>
        </p:txBody>
      </p:sp>
      <p:sp>
        <p:nvSpPr>
          <p:cNvPr id="7" name="Title 2"/>
          <p:cNvSpPr txBox="1">
            <a:spLocks/>
          </p:cNvSpPr>
          <p:nvPr/>
        </p:nvSpPr>
        <p:spPr bwMode="auto">
          <a:xfrm>
            <a:off x="482252" y="468790"/>
            <a:ext cx="8229600" cy="11430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smtClean="0">
                <a:ln>
                  <a:noFill/>
                </a:ln>
                <a:solidFill>
                  <a:srgbClr val="002060"/>
                </a:solidFill>
                <a:effectLst/>
                <a:uLnTx/>
                <a:uFillTx/>
                <a:latin typeface="Trebuchet MS" pitchFamily="34" charset="0"/>
                <a:ea typeface="+mn-ea"/>
                <a:cs typeface="+mn-cs"/>
              </a:rPr>
              <a:t>GRIEVANCE PROCEDURE</a:t>
            </a:r>
            <a:endParaRPr kumimoji="0" lang="en-US" sz="4000" b="1" i="0" u="none" strike="noStrike" kern="1200" cap="none" spc="0" normalizeH="0" baseline="0" noProof="0" dirty="0">
              <a:ln>
                <a:noFill/>
              </a:ln>
              <a:solidFill>
                <a:srgbClr val="002060"/>
              </a:solidFill>
              <a:effectLst/>
              <a:uLnTx/>
              <a:uFillTx/>
              <a:latin typeface="Trebuchet MS" pitchFamily="34" charset="0"/>
              <a:ea typeface="+mn-ea"/>
              <a:cs typeface="+mn-cs"/>
            </a:endParaRPr>
          </a:p>
        </p:txBody>
      </p:sp>
    </p:spTree>
    <p:extLst>
      <p:ext uri="{BB962C8B-B14F-4D97-AF65-F5344CB8AC3E}">
        <p14:creationId xmlns:p14="http://schemas.microsoft.com/office/powerpoint/2010/main" val="439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p:cTn id="13"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0" end="0"/>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p:cTn id="19"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1" end="1"/>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p:cTn id="25"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p:cTn id="37"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6" end="6"/>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1000" fill="hold"/>
                                        <p:tgtEl>
                                          <p:spTgt spid="5"/>
                                        </p:tgtEl>
                                        <p:attrNameLst>
                                          <p:attrName>ppt_w</p:attrName>
                                        </p:attrNameLst>
                                      </p:cBhvr>
                                      <p:tavLst>
                                        <p:tav tm="0">
                                          <p:val>
                                            <p:fltVal val="0"/>
                                          </p:val>
                                        </p:tav>
                                        <p:tav tm="100000">
                                          <p:val>
                                            <p:strVal val="#ppt_w"/>
                                          </p:val>
                                        </p:tav>
                                      </p:tavLst>
                                    </p:anim>
                                    <p:anim calcmode="lin" valueType="num">
                                      <p:cBhvr>
                                        <p:cTn id="44" dur="1000" fill="hold"/>
                                        <p:tgtEl>
                                          <p:spTgt spid="5"/>
                                        </p:tgtEl>
                                        <p:attrNameLst>
                                          <p:attrName>ppt_h</p:attrName>
                                        </p:attrNameLst>
                                      </p:cBhvr>
                                      <p:tavLst>
                                        <p:tav tm="0">
                                          <p:val>
                                            <p:fltVal val="0"/>
                                          </p:val>
                                        </p:tav>
                                        <p:tav tm="100000">
                                          <p:val>
                                            <p:strVal val="#ppt_h"/>
                                          </p:val>
                                        </p:tav>
                                      </p:tavLst>
                                    </p:anim>
                                    <p:anim calcmode="lin" valueType="num">
                                      <p:cBhvr>
                                        <p:cTn id="45" dur="1000" fill="hold"/>
                                        <p:tgtEl>
                                          <p:spTgt spid="5"/>
                                        </p:tgtEl>
                                        <p:attrNameLst>
                                          <p:attrName>style.rotation</p:attrName>
                                        </p:attrNameLst>
                                      </p:cBhvr>
                                      <p:tavLst>
                                        <p:tav tm="0">
                                          <p:val>
                                            <p:fltVal val="90"/>
                                          </p:val>
                                        </p:tav>
                                        <p:tav tm="100000">
                                          <p:val>
                                            <p:fltVal val="0"/>
                                          </p:val>
                                        </p:tav>
                                      </p:tavLst>
                                    </p:anim>
                                    <p:animEffect transition="in" filter="fade">
                                      <p:cBhvr>
                                        <p:cTn id="4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p:cNvPicPr>
            <a:picLocks noChangeAspect="1"/>
          </p:cNvPicPr>
          <p:nvPr/>
        </p:nvPicPr>
        <p:blipFill>
          <a:blip r:embed="rId2">
            <a:extLst>
              <a:ext uri="{28A0092B-C50C-407E-A947-70E740481C1C}">
                <a14:useLocalDpi xmlns:a14="http://schemas.microsoft.com/office/drawing/2010/main" val="0"/>
              </a:ext>
            </a:extLst>
          </a:blip>
          <a:srcRect l="3069" t="29333"/>
          <a:stretch>
            <a:fillRect/>
          </a:stretch>
        </p:blipFill>
        <p:spPr bwMode="auto">
          <a:xfrm>
            <a:off x="3419475" y="1531938"/>
            <a:ext cx="5165725" cy="53260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1443" name="Rectangle 18"/>
          <p:cNvSpPr>
            <a:spLocks noChangeArrowheads="1"/>
          </p:cNvSpPr>
          <p:nvPr/>
        </p:nvSpPr>
        <p:spPr bwMode="blackGray">
          <a:xfrm>
            <a:off x="400050" y="2971800"/>
            <a:ext cx="4783138"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1994" tIns="41994" rIns="41994" bIns="41994" anchor="ctr"/>
          <a:lstStyle/>
          <a:p>
            <a:pPr defTabSz="839788"/>
            <a:r>
              <a:rPr lang="en-US" sz="4400" b="1">
                <a:solidFill>
                  <a:srgbClr val="002060"/>
                </a:solidFill>
                <a:latin typeface="Trebuchet MS" pitchFamily="34" charset="0"/>
                <a:cs typeface="Tahoma" pitchFamily="34" charset="0"/>
              </a:rPr>
              <a:t>Thank you</a:t>
            </a:r>
          </a:p>
          <a:p>
            <a:pPr defTabSz="839788"/>
            <a:endParaRPr lang="en-US" sz="2800">
              <a:solidFill>
                <a:srgbClr val="002060"/>
              </a:solidFill>
              <a:latin typeface="Trebuchet MS" pitchFamily="34" charset="0"/>
              <a:cs typeface="Tahoma" pitchFamily="34" charset="0"/>
            </a:endParaRPr>
          </a:p>
          <a:p>
            <a:pPr defTabSz="839788"/>
            <a:endParaRPr lang="en-US" sz="2800">
              <a:solidFill>
                <a:srgbClr val="002060"/>
              </a:solidFill>
              <a:latin typeface="Trebuchet MS" pitchFamily="34" charset="0"/>
              <a:cs typeface="Tahoma" pitchFamily="34" charset="0"/>
            </a:endParaRPr>
          </a:p>
        </p:txBody>
      </p:sp>
      <p:pic>
        <p:nvPicPr>
          <p:cNvPr id="61444"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82575"/>
            <a:ext cx="1152525"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Box 12"/>
          <p:cNvSpPr txBox="1">
            <a:spLocks noChangeArrowheads="1"/>
          </p:cNvSpPr>
          <p:nvPr/>
        </p:nvSpPr>
        <p:spPr bwMode="auto">
          <a:xfrm>
            <a:off x="1725613" y="427038"/>
            <a:ext cx="69135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3000" b="1" dirty="0">
                <a:solidFill>
                  <a:srgbClr val="166BB1"/>
                </a:solidFill>
                <a:latin typeface="Trebuchet MS" pitchFamily="34" charset="0"/>
              </a:rPr>
              <a:t>Top Glove Corporation </a:t>
            </a:r>
            <a:r>
              <a:rPr lang="en-US" sz="3000" b="1" dirty="0" err="1">
                <a:solidFill>
                  <a:srgbClr val="166BB1"/>
                </a:solidFill>
                <a:latin typeface="Trebuchet MS" pitchFamily="34" charset="0"/>
              </a:rPr>
              <a:t>Berhad</a:t>
            </a:r>
            <a:endParaRPr lang="en-MY" sz="3000" b="1" dirty="0">
              <a:solidFill>
                <a:srgbClr val="166BB1"/>
              </a:solidFill>
              <a:latin typeface="Trebuchet MS" pitchFamily="34" charset="0"/>
            </a:endParaRPr>
          </a:p>
        </p:txBody>
      </p:sp>
      <p:sp>
        <p:nvSpPr>
          <p:cNvPr id="14" name="Rectangle 13"/>
          <p:cNvSpPr/>
          <p:nvPr/>
        </p:nvSpPr>
        <p:spPr>
          <a:xfrm>
            <a:off x="395288" y="6092825"/>
            <a:ext cx="576262" cy="765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MY">
              <a:solidFill>
                <a:prstClr val="white"/>
              </a:solidFill>
            </a:endParaRPr>
          </a:p>
        </p:txBody>
      </p:sp>
      <p:grpSp>
        <p:nvGrpSpPr>
          <p:cNvPr id="61447" name="Group 17"/>
          <p:cNvGrpSpPr>
            <a:grpSpLocks/>
          </p:cNvGrpSpPr>
          <p:nvPr/>
        </p:nvGrpSpPr>
        <p:grpSpPr bwMode="auto">
          <a:xfrm>
            <a:off x="361950" y="4741863"/>
            <a:ext cx="4476750" cy="1495425"/>
            <a:chOff x="361702" y="4191000"/>
            <a:chExt cx="4476219" cy="1494656"/>
          </a:xfrm>
        </p:grpSpPr>
        <p:grpSp>
          <p:nvGrpSpPr>
            <p:cNvPr id="61449" name="Group 11"/>
            <p:cNvGrpSpPr>
              <a:grpSpLocks/>
            </p:cNvGrpSpPr>
            <p:nvPr/>
          </p:nvGrpSpPr>
          <p:grpSpPr bwMode="auto">
            <a:xfrm>
              <a:off x="406598" y="4191000"/>
              <a:ext cx="4431323" cy="1494656"/>
              <a:chOff x="251520" y="4191000"/>
              <a:chExt cx="4431323" cy="1494656"/>
            </a:xfrm>
          </p:grpSpPr>
          <p:sp>
            <p:nvSpPr>
              <p:cNvPr id="61451" name="Rectangle 19"/>
              <p:cNvSpPr>
                <a:spLocks noChangeArrowheads="1"/>
              </p:cNvSpPr>
              <p:nvPr/>
            </p:nvSpPr>
            <p:spPr bwMode="blackGray">
              <a:xfrm>
                <a:off x="251520" y="4191000"/>
                <a:ext cx="443132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1994" tIns="41994" rIns="41994" bIns="41994" anchor="ctr"/>
              <a:lstStyle/>
              <a:p>
                <a:pPr defTabSz="839788">
                  <a:lnSpc>
                    <a:spcPct val="200000"/>
                  </a:lnSpc>
                </a:pPr>
                <a:endParaRPr lang="en-US">
                  <a:solidFill>
                    <a:srgbClr val="002060"/>
                  </a:solidFill>
                  <a:latin typeface="Trebuchet MS" pitchFamily="34" charset="0"/>
                </a:endParaRPr>
              </a:p>
              <a:p>
                <a:pPr defTabSz="839788">
                  <a:lnSpc>
                    <a:spcPct val="200000"/>
                  </a:lnSpc>
                </a:pPr>
                <a:r>
                  <a:rPr lang="en-US">
                    <a:solidFill>
                      <a:srgbClr val="002060"/>
                    </a:solidFill>
                    <a:latin typeface="Trebuchet MS" pitchFamily="34" charset="0"/>
                  </a:rPr>
                  <a:t>      </a:t>
                </a:r>
              </a:p>
              <a:p>
                <a:pPr defTabSz="839788">
                  <a:lnSpc>
                    <a:spcPct val="200000"/>
                  </a:lnSpc>
                </a:pPr>
                <a:r>
                  <a:rPr lang="en-US">
                    <a:solidFill>
                      <a:srgbClr val="002060"/>
                    </a:solidFill>
                    <a:latin typeface="Trebuchet MS" pitchFamily="34" charset="0"/>
                  </a:rPr>
                  <a:t>        www.topglove.com.my</a:t>
                </a:r>
              </a:p>
              <a:p>
                <a:pPr defTabSz="839788">
                  <a:lnSpc>
                    <a:spcPct val="200000"/>
                  </a:lnSpc>
                </a:pPr>
                <a:r>
                  <a:rPr lang="en-US">
                    <a:solidFill>
                      <a:srgbClr val="002060"/>
                    </a:solidFill>
                    <a:latin typeface="Trebuchet MS" pitchFamily="34" charset="0"/>
                  </a:rPr>
                  <a:t>        invest@topglove.com.my</a:t>
                </a:r>
              </a:p>
              <a:p>
                <a:pPr defTabSz="839788">
                  <a:lnSpc>
                    <a:spcPct val="200000"/>
                  </a:lnSpc>
                </a:pPr>
                <a:r>
                  <a:rPr lang="en-US">
                    <a:solidFill>
                      <a:srgbClr val="002060"/>
                    </a:solidFill>
                    <a:latin typeface="Trebuchet MS" pitchFamily="34" charset="0"/>
                  </a:rPr>
                  <a:t>        +603 5022 2110</a:t>
                </a:r>
              </a:p>
              <a:p>
                <a:pPr defTabSz="839788"/>
                <a:endParaRPr lang="en-US" sz="2000">
                  <a:solidFill>
                    <a:srgbClr val="002060"/>
                  </a:solidFill>
                  <a:latin typeface="Wingdings" pitchFamily="2" charset="2"/>
                </a:endParaRPr>
              </a:p>
              <a:p>
                <a:pPr defTabSz="839788"/>
                <a:endParaRPr lang="en-US" sz="2000">
                  <a:solidFill>
                    <a:srgbClr val="002060"/>
                  </a:solidFill>
                  <a:latin typeface="Trebuchet MS" pitchFamily="34" charset="0"/>
                </a:endParaRPr>
              </a:p>
            </p:txBody>
          </p:sp>
          <p:pic>
            <p:nvPicPr>
              <p:cNvPr id="614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16" y="5407330"/>
                <a:ext cx="204769" cy="27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50"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702" y="4893568"/>
              <a:ext cx="408252" cy="26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4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4754563"/>
            <a:ext cx="4619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94023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3311" y="4794867"/>
            <a:ext cx="4689475" cy="1317437"/>
          </a:xfrm>
          <a:prstGeom prst="rect">
            <a:avLst/>
          </a:prstGeom>
        </p:spPr>
        <p:txBody>
          <a:bodyPr rtlCol="0">
            <a:normAutofit fontScale="77500" lnSpcReduction="20000"/>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fontAlgn="auto">
              <a:lnSpc>
                <a:spcPct val="120000"/>
              </a:lnSpc>
              <a:spcBef>
                <a:spcPct val="40000"/>
              </a:spcBef>
              <a:spcAft>
                <a:spcPts val="0"/>
              </a:spcAft>
              <a:buFont typeface="Arial" pitchFamily="34" charset="0"/>
              <a:buNone/>
              <a:defRPr/>
            </a:pPr>
            <a:r>
              <a:rPr lang="en-US" sz="2000" dirty="0" smtClean="0">
                <a:solidFill>
                  <a:srgbClr val="000066"/>
                </a:solidFill>
                <a:latin typeface="Trebuchet MS" pitchFamily="34" charset="0"/>
                <a:cs typeface="Arial" pitchFamily="34" charset="0"/>
              </a:rPr>
              <a:t>	</a:t>
            </a:r>
            <a:endParaRPr lang="en-US" sz="2000" dirty="0">
              <a:solidFill>
                <a:srgbClr val="000066"/>
              </a:solidFill>
              <a:latin typeface="Trebuchet MS" pitchFamily="34" charset="0"/>
              <a:cs typeface="Arial" pitchFamily="34" charset="0"/>
            </a:endParaRPr>
          </a:p>
          <a:p>
            <a:pPr marL="0" indent="0" fontAlgn="auto">
              <a:lnSpc>
                <a:spcPct val="120000"/>
              </a:lnSpc>
              <a:spcBef>
                <a:spcPct val="40000"/>
              </a:spcBef>
              <a:spcAft>
                <a:spcPts val="0"/>
              </a:spcAft>
              <a:buFont typeface="Arial" charset="0"/>
              <a:buNone/>
              <a:defRPr/>
            </a:pPr>
            <a:r>
              <a:rPr lang="en-US" sz="2000" dirty="0" smtClean="0">
                <a:solidFill>
                  <a:srgbClr val="000066"/>
                </a:solidFill>
                <a:latin typeface="Trebuchet MS" pitchFamily="34" charset="0"/>
                <a:cs typeface="Arial" pitchFamily="34" charset="0"/>
              </a:rPr>
              <a:t> </a:t>
            </a:r>
            <a:r>
              <a:rPr lang="en-US" sz="1900" b="1" dirty="0">
                <a:solidFill>
                  <a:srgbClr val="000066"/>
                </a:solidFill>
                <a:latin typeface="Trebuchet MS" pitchFamily="34" charset="0"/>
                <a:cs typeface="Arial" pitchFamily="34" charset="0"/>
              </a:rPr>
              <a:t>4</a:t>
            </a:r>
            <a:r>
              <a:rPr lang="en-US" sz="1500" b="1" dirty="0" smtClean="0">
                <a:solidFill>
                  <a:srgbClr val="000066"/>
                </a:solidFill>
                <a:latin typeface="Trebuchet MS" pitchFamily="34" charset="0"/>
                <a:cs typeface="Arial" pitchFamily="34" charset="0"/>
              </a:rPr>
              <a:t>.  </a:t>
            </a:r>
            <a:r>
              <a:rPr lang="en-US" sz="1900" b="1" dirty="0" smtClean="0">
                <a:solidFill>
                  <a:srgbClr val="000066"/>
                </a:solidFill>
                <a:latin typeface="Trebuchet MS" pitchFamily="34" charset="0"/>
                <a:cs typeface="Arial" pitchFamily="34" charset="0"/>
              </a:rPr>
              <a:t>Emergence of health threats</a:t>
            </a:r>
          </a:p>
          <a:p>
            <a:pPr marL="754063" lvl="2" indent="-354013" fontAlgn="auto">
              <a:lnSpc>
                <a:spcPct val="120000"/>
              </a:lnSpc>
              <a:spcBef>
                <a:spcPct val="40000"/>
              </a:spcBef>
              <a:spcAft>
                <a:spcPts val="0"/>
              </a:spcAft>
              <a:buClr>
                <a:srgbClr val="4F81BD"/>
              </a:buClr>
              <a:buSzPct val="92000"/>
              <a:buFont typeface="Wingdings" pitchFamily="2" charset="2"/>
              <a:buChar char="n"/>
              <a:defRPr/>
            </a:pPr>
            <a:r>
              <a:rPr lang="en-US" sz="2100" dirty="0" smtClean="0">
                <a:solidFill>
                  <a:prstClr val="black"/>
                </a:solidFill>
                <a:latin typeface="Trebuchet MS" pitchFamily="34" charset="0"/>
                <a:cs typeface="Arial" pitchFamily="34" charset="0"/>
              </a:rPr>
              <a:t>E.g. A(H1N1), SARS, bird flu, Bio-terrorism threats, Anthrax </a:t>
            </a:r>
          </a:p>
          <a:p>
            <a:pPr fontAlgn="auto">
              <a:spcAft>
                <a:spcPts val="0"/>
              </a:spcAft>
              <a:buFont typeface="Arial" pitchFamily="34" charset="0"/>
              <a:buChar char="•"/>
              <a:defRPr/>
            </a:pPr>
            <a:endParaRPr lang="en-MY" sz="2100" dirty="0">
              <a:solidFill>
                <a:srgbClr val="000066"/>
              </a:solidFill>
              <a:latin typeface="Arial" pitchFamily="34" charset="0"/>
              <a:cs typeface="Arial" pitchFamily="34" charset="0"/>
            </a:endParaRPr>
          </a:p>
        </p:txBody>
      </p:sp>
      <p:sp>
        <p:nvSpPr>
          <p:cNvPr id="3" name="Title 1"/>
          <p:cNvSpPr txBox="1">
            <a:spLocks/>
          </p:cNvSpPr>
          <p:nvPr/>
        </p:nvSpPr>
        <p:spPr>
          <a:xfrm>
            <a:off x="244248" y="0"/>
            <a:ext cx="8229600" cy="763587"/>
          </a:xfrm>
          <a:prstGeom prst="rect">
            <a:avLst/>
          </a:prstGeom>
        </p:spPr>
        <p:txBody>
          <a:bodyPr rtlCol="0">
            <a:normAutofit fontScale="60000" lnSpcReduction="200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fontAlgn="auto">
              <a:spcAft>
                <a:spcPts val="0"/>
              </a:spcAft>
              <a:defRPr/>
            </a:pPr>
            <a:r>
              <a:rPr lang="en-MY" smtClean="0">
                <a:solidFill>
                  <a:prstClr val="black"/>
                </a:solidFill>
              </a:rPr>
              <a:t/>
            </a:r>
            <a:br>
              <a:rPr lang="en-MY" smtClean="0">
                <a:solidFill>
                  <a:prstClr val="black"/>
                </a:solidFill>
              </a:rPr>
            </a:br>
            <a:endParaRPr lang="en-MY" dirty="0">
              <a:solidFill>
                <a:prstClr val="black"/>
              </a:solidFill>
            </a:endParaRPr>
          </a:p>
        </p:txBody>
      </p:sp>
      <p:pic>
        <p:nvPicPr>
          <p:cNvPr id="4" name="Picture 2"/>
          <p:cNvPicPr>
            <a:picLocks noChangeAspect="1" noChangeArrowheads="1"/>
          </p:cNvPicPr>
          <p:nvPr/>
        </p:nvPicPr>
        <p:blipFill>
          <a:blip r:embed="rId2"/>
          <a:srcRect t="2766" b="2486"/>
          <a:stretch>
            <a:fillRect/>
          </a:stretch>
        </p:blipFill>
        <p:spPr bwMode="auto">
          <a:xfrm>
            <a:off x="4672404" y="466119"/>
            <a:ext cx="4367706" cy="6209209"/>
          </a:xfrm>
          <a:prstGeom prst="rect">
            <a:avLst/>
          </a:prstGeom>
          <a:noFill/>
          <a:ln w="9525">
            <a:noFill/>
            <a:miter lim="800000"/>
            <a:headEnd/>
            <a:tailEnd/>
          </a:ln>
        </p:spPr>
      </p:pic>
      <p:sp>
        <p:nvSpPr>
          <p:cNvPr id="5" name="TextBox 4"/>
          <p:cNvSpPr txBox="1"/>
          <p:nvPr/>
        </p:nvSpPr>
        <p:spPr>
          <a:xfrm>
            <a:off x="457200" y="903855"/>
            <a:ext cx="4167188" cy="523220"/>
          </a:xfrm>
          <a:prstGeom prst="rect">
            <a:avLst/>
          </a:prstGeom>
          <a:no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b="1" dirty="0" smtClean="0">
                <a:solidFill>
                  <a:srgbClr val="002060"/>
                </a:solidFill>
                <a:latin typeface="Trebuchet MS" pitchFamily="34" charset="0"/>
              </a:rPr>
              <a:t>KEY INDUSTRY DRIVERS</a:t>
            </a:r>
            <a:endParaRPr lang="en-US" sz="2800" b="1" dirty="0">
              <a:solidFill>
                <a:srgbClr val="002060"/>
              </a:solidFill>
              <a:latin typeface="Trebuchet MS" pitchFamily="34" charset="0"/>
            </a:endParaRPr>
          </a:p>
        </p:txBody>
      </p:sp>
      <p:sp>
        <p:nvSpPr>
          <p:cNvPr id="7" name="TextBox 6"/>
          <p:cNvSpPr txBox="1"/>
          <p:nvPr/>
        </p:nvSpPr>
        <p:spPr>
          <a:xfrm>
            <a:off x="244248" y="1524000"/>
            <a:ext cx="4380141" cy="1000274"/>
          </a:xfrm>
          <a:prstGeom prst="rect">
            <a:avLst/>
          </a:prstGeom>
          <a:noFill/>
        </p:spPr>
        <p:txBody>
          <a:bodyPr wrap="square" rtlCol="0">
            <a:spAutoFit/>
          </a:bodyPr>
          <a:lstStyle/>
          <a:p>
            <a:pPr marL="354013" indent="-354013" fontAlgn="auto">
              <a:lnSpc>
                <a:spcPct val="120000"/>
              </a:lnSpc>
              <a:spcBef>
                <a:spcPct val="40000"/>
              </a:spcBef>
              <a:spcAft>
                <a:spcPts val="0"/>
              </a:spcAft>
              <a:defRPr/>
            </a:pPr>
            <a:r>
              <a:rPr lang="en-US" sz="1500" b="1" dirty="0" smtClean="0">
                <a:solidFill>
                  <a:srgbClr val="000066"/>
                </a:solidFill>
                <a:latin typeface="Trebuchet MS" pitchFamily="34" charset="0"/>
                <a:cs typeface="Arial" pitchFamily="34" charset="0"/>
              </a:rPr>
              <a:t>1</a:t>
            </a:r>
            <a:r>
              <a:rPr lang="en-US" sz="1500" dirty="0" smtClean="0">
                <a:solidFill>
                  <a:srgbClr val="000066"/>
                </a:solidFill>
                <a:latin typeface="Trebuchet MS" pitchFamily="34" charset="0"/>
                <a:cs typeface="Arial" pitchFamily="34" charset="0"/>
              </a:rPr>
              <a:t>. </a:t>
            </a:r>
            <a:r>
              <a:rPr lang="en-US" sz="1500" b="1" dirty="0" smtClean="0">
                <a:solidFill>
                  <a:srgbClr val="000066"/>
                </a:solidFill>
                <a:latin typeface="Trebuchet MS" pitchFamily="34" charset="0"/>
                <a:cs typeface="Arial" pitchFamily="34" charset="0"/>
              </a:rPr>
              <a:t>Medical </a:t>
            </a:r>
            <a:r>
              <a:rPr lang="en-US" sz="1500" b="1" dirty="0">
                <a:solidFill>
                  <a:srgbClr val="000066"/>
                </a:solidFill>
                <a:latin typeface="Trebuchet MS" pitchFamily="34" charset="0"/>
                <a:cs typeface="Arial" pitchFamily="34" charset="0"/>
              </a:rPr>
              <a:t>gloves is a necessity in healthcare industry</a:t>
            </a:r>
          </a:p>
          <a:p>
            <a:pPr marL="754063" lvl="2" indent="-354013" fontAlgn="auto">
              <a:lnSpc>
                <a:spcPct val="120000"/>
              </a:lnSpc>
              <a:spcBef>
                <a:spcPts val="600"/>
              </a:spcBef>
              <a:spcAft>
                <a:spcPts val="600"/>
              </a:spcAft>
              <a:buClr>
                <a:srgbClr val="4F81BD"/>
              </a:buClr>
              <a:buSzPct val="92000"/>
              <a:buFont typeface="Wingdings" pitchFamily="2" charset="2"/>
              <a:buChar char="n"/>
              <a:defRPr/>
            </a:pPr>
            <a:r>
              <a:rPr lang="en-US" sz="1500" dirty="0">
                <a:solidFill>
                  <a:prstClr val="black"/>
                </a:solidFill>
                <a:latin typeface="Trebuchet MS" pitchFamily="34" charset="0"/>
                <a:cs typeface="Arial" pitchFamily="34" charset="0"/>
              </a:rPr>
              <a:t>As a barrier of </a:t>
            </a:r>
            <a:r>
              <a:rPr lang="en-US" sz="1500" dirty="0" smtClean="0">
                <a:solidFill>
                  <a:prstClr val="black"/>
                </a:solidFill>
                <a:latin typeface="Trebuchet MS" pitchFamily="34" charset="0"/>
                <a:cs typeface="Arial" pitchFamily="34" charset="0"/>
              </a:rPr>
              <a:t>protection</a:t>
            </a:r>
            <a:endParaRPr lang="en-US" sz="1500" dirty="0">
              <a:solidFill>
                <a:prstClr val="black"/>
              </a:solidFill>
            </a:endParaRPr>
          </a:p>
        </p:txBody>
      </p:sp>
      <p:sp>
        <p:nvSpPr>
          <p:cNvPr id="9" name="Rectangle 8"/>
          <p:cNvSpPr/>
          <p:nvPr/>
        </p:nvSpPr>
        <p:spPr>
          <a:xfrm>
            <a:off x="244248" y="2524274"/>
            <a:ext cx="4732304" cy="738664"/>
          </a:xfrm>
          <a:prstGeom prst="rect">
            <a:avLst/>
          </a:prstGeom>
        </p:spPr>
        <p:txBody>
          <a:bodyPr wrap="square">
            <a:spAutoFit/>
          </a:bodyPr>
          <a:lstStyle/>
          <a:p>
            <a:pPr marL="354013" indent="-354013" fontAlgn="auto">
              <a:lnSpc>
                <a:spcPct val="120000"/>
              </a:lnSpc>
              <a:spcBef>
                <a:spcPct val="40000"/>
              </a:spcBef>
              <a:spcAft>
                <a:spcPts val="0"/>
              </a:spcAft>
              <a:defRPr/>
            </a:pPr>
            <a:r>
              <a:rPr lang="en-US" sz="1500" b="1" dirty="0" smtClean="0">
                <a:solidFill>
                  <a:srgbClr val="000066"/>
                </a:solidFill>
                <a:latin typeface="Trebuchet MS" pitchFamily="34" charset="0"/>
                <a:cs typeface="Arial" pitchFamily="34" charset="0"/>
              </a:rPr>
              <a:t>2</a:t>
            </a:r>
            <a:r>
              <a:rPr lang="en-US" sz="1500" dirty="0" smtClean="0">
                <a:solidFill>
                  <a:srgbClr val="000066"/>
                </a:solidFill>
                <a:latin typeface="Trebuchet MS" pitchFamily="34" charset="0"/>
                <a:cs typeface="Arial" pitchFamily="34" charset="0"/>
              </a:rPr>
              <a:t>. </a:t>
            </a:r>
            <a:r>
              <a:rPr lang="en-US" sz="1500" b="1" dirty="0" smtClean="0">
                <a:solidFill>
                  <a:srgbClr val="000066"/>
                </a:solidFill>
                <a:latin typeface="Trebuchet MS" pitchFamily="34" charset="0"/>
                <a:cs typeface="Arial" pitchFamily="34" charset="0"/>
              </a:rPr>
              <a:t>Increasing </a:t>
            </a:r>
            <a:r>
              <a:rPr lang="en-US" sz="1500" b="1" dirty="0">
                <a:solidFill>
                  <a:srgbClr val="000066"/>
                </a:solidFill>
                <a:latin typeface="Trebuchet MS" pitchFamily="34" charset="0"/>
                <a:cs typeface="Arial" pitchFamily="34" charset="0"/>
              </a:rPr>
              <a:t>healthcare and </a:t>
            </a:r>
            <a:r>
              <a:rPr lang="en-US" sz="1500" b="1" dirty="0" smtClean="0">
                <a:solidFill>
                  <a:srgbClr val="000066"/>
                </a:solidFill>
                <a:latin typeface="Trebuchet MS" pitchFamily="34" charset="0"/>
                <a:cs typeface="Arial" pitchFamily="34" charset="0"/>
              </a:rPr>
              <a:t>hygiene awareness </a:t>
            </a:r>
            <a:endParaRPr lang="en-US" sz="1500" b="1" dirty="0">
              <a:solidFill>
                <a:srgbClr val="000066"/>
              </a:solidFill>
              <a:latin typeface="Trebuchet MS" pitchFamily="34" charset="0"/>
              <a:cs typeface="Arial" pitchFamily="34" charset="0"/>
            </a:endParaRPr>
          </a:p>
          <a:p>
            <a:pPr marL="754063" lvl="2" indent="-354013" fontAlgn="auto">
              <a:lnSpc>
                <a:spcPct val="120000"/>
              </a:lnSpc>
              <a:spcBef>
                <a:spcPct val="40000"/>
              </a:spcBef>
              <a:spcAft>
                <a:spcPts val="600"/>
              </a:spcAft>
              <a:buClr>
                <a:srgbClr val="4F81BD"/>
              </a:buClr>
              <a:buSzPct val="92000"/>
              <a:buFont typeface="Wingdings" pitchFamily="2" charset="2"/>
              <a:buChar char="n"/>
              <a:defRPr/>
            </a:pPr>
            <a:r>
              <a:rPr lang="en-US" sz="1500" dirty="0">
                <a:solidFill>
                  <a:prstClr val="black"/>
                </a:solidFill>
                <a:latin typeface="Trebuchet MS" pitchFamily="34" charset="0"/>
                <a:cs typeface="Arial" pitchFamily="34" charset="0"/>
              </a:rPr>
              <a:t>Especially in developing countries </a:t>
            </a:r>
          </a:p>
        </p:txBody>
      </p:sp>
      <p:sp>
        <p:nvSpPr>
          <p:cNvPr id="12" name="Rectangle 11"/>
          <p:cNvSpPr/>
          <p:nvPr/>
        </p:nvSpPr>
        <p:spPr>
          <a:xfrm>
            <a:off x="222949" y="3440143"/>
            <a:ext cx="4572000" cy="1384995"/>
          </a:xfrm>
          <a:prstGeom prst="rect">
            <a:avLst/>
          </a:prstGeom>
        </p:spPr>
        <p:txBody>
          <a:bodyPr>
            <a:spAutoFit/>
          </a:bodyPr>
          <a:lstStyle/>
          <a:p>
            <a:pPr fontAlgn="auto">
              <a:lnSpc>
                <a:spcPct val="120000"/>
              </a:lnSpc>
              <a:spcBef>
                <a:spcPct val="40000"/>
              </a:spcBef>
              <a:spcAft>
                <a:spcPts val="0"/>
              </a:spcAft>
              <a:defRPr/>
            </a:pPr>
            <a:r>
              <a:rPr lang="en-US" sz="1500" b="1" dirty="0">
                <a:solidFill>
                  <a:srgbClr val="000066"/>
                </a:solidFill>
                <a:latin typeface="Trebuchet MS" pitchFamily="34" charset="0"/>
                <a:cs typeface="Arial" pitchFamily="34" charset="0"/>
              </a:rPr>
              <a:t>3</a:t>
            </a:r>
            <a:r>
              <a:rPr lang="en-US" sz="1500" b="1" dirty="0" smtClean="0">
                <a:solidFill>
                  <a:srgbClr val="000066"/>
                </a:solidFill>
                <a:latin typeface="Trebuchet MS" pitchFamily="34" charset="0"/>
                <a:cs typeface="Arial" pitchFamily="34" charset="0"/>
              </a:rPr>
              <a:t>. Health </a:t>
            </a:r>
            <a:r>
              <a:rPr lang="en-US" sz="1500" b="1" dirty="0">
                <a:solidFill>
                  <a:srgbClr val="000066"/>
                </a:solidFill>
                <a:latin typeface="Trebuchet MS" pitchFamily="34" charset="0"/>
                <a:cs typeface="Arial" pitchFamily="34" charset="0"/>
              </a:rPr>
              <a:t>regulations</a:t>
            </a:r>
          </a:p>
          <a:p>
            <a:pPr marL="754063" lvl="2" indent="-354013" fontAlgn="auto">
              <a:lnSpc>
                <a:spcPct val="120000"/>
              </a:lnSpc>
              <a:spcBef>
                <a:spcPct val="40000"/>
              </a:spcBef>
              <a:spcAft>
                <a:spcPts val="0"/>
              </a:spcAft>
              <a:buClr>
                <a:srgbClr val="4F81BD"/>
              </a:buClr>
              <a:buSzPct val="92000"/>
              <a:buFont typeface="Wingdings" pitchFamily="2" charset="2"/>
              <a:buChar char="n"/>
              <a:defRPr/>
            </a:pPr>
            <a:r>
              <a:rPr lang="en-US" sz="1500" dirty="0">
                <a:solidFill>
                  <a:prstClr val="black"/>
                </a:solidFill>
                <a:latin typeface="Trebuchet MS" pitchFamily="34" charset="0"/>
                <a:cs typeface="Arial" pitchFamily="34" charset="0"/>
              </a:rPr>
              <a:t>Healthcare reforms, </a:t>
            </a:r>
            <a:r>
              <a:rPr lang="en-US" sz="1500" dirty="0" err="1">
                <a:solidFill>
                  <a:prstClr val="black"/>
                </a:solidFill>
                <a:latin typeface="Trebuchet MS" pitchFamily="34" charset="0"/>
                <a:cs typeface="Arial" pitchFamily="34" charset="0"/>
              </a:rPr>
              <a:t>eg</a:t>
            </a:r>
            <a:r>
              <a:rPr lang="en-US" sz="1500" dirty="0">
                <a:solidFill>
                  <a:prstClr val="black"/>
                </a:solidFill>
                <a:latin typeface="Trebuchet MS" pitchFamily="34" charset="0"/>
                <a:cs typeface="Arial" pitchFamily="34" charset="0"/>
              </a:rPr>
              <a:t>. US, China</a:t>
            </a:r>
          </a:p>
          <a:p>
            <a:pPr marL="754063" lvl="2" indent="-354013" fontAlgn="auto">
              <a:lnSpc>
                <a:spcPct val="120000"/>
              </a:lnSpc>
              <a:spcBef>
                <a:spcPct val="40000"/>
              </a:spcBef>
              <a:spcAft>
                <a:spcPts val="600"/>
              </a:spcAft>
              <a:buClr>
                <a:srgbClr val="4F81BD"/>
              </a:buClr>
              <a:buSzPct val="92000"/>
              <a:buFont typeface="Wingdings" pitchFamily="2" charset="2"/>
              <a:buChar char="n"/>
              <a:defRPr/>
            </a:pPr>
            <a:r>
              <a:rPr lang="en-US" sz="1500" dirty="0">
                <a:solidFill>
                  <a:prstClr val="black"/>
                </a:solidFill>
                <a:latin typeface="Trebuchet MS" pitchFamily="34" charset="0"/>
                <a:cs typeface="Arial" pitchFamily="34" charset="0"/>
              </a:rPr>
              <a:t>Healthcare regulations </a:t>
            </a:r>
            <a:r>
              <a:rPr lang="en-US" sz="1500" dirty="0" err="1">
                <a:solidFill>
                  <a:prstClr val="black"/>
                </a:solidFill>
                <a:latin typeface="Trebuchet MS" pitchFamily="34" charset="0"/>
                <a:cs typeface="Arial" pitchFamily="34" charset="0"/>
              </a:rPr>
              <a:t>eg</a:t>
            </a:r>
            <a:r>
              <a:rPr lang="en-US" sz="1500" dirty="0">
                <a:solidFill>
                  <a:prstClr val="black"/>
                </a:solidFill>
                <a:latin typeface="Trebuchet MS" pitchFamily="34" charset="0"/>
                <a:cs typeface="Arial" pitchFamily="34" charset="0"/>
              </a:rPr>
              <a:t>. OSHA in US, EU-OSHA in Europe, SESI in Brazil</a:t>
            </a:r>
          </a:p>
        </p:txBody>
      </p:sp>
    </p:spTree>
    <p:extLst>
      <p:ext uri="{BB962C8B-B14F-4D97-AF65-F5344CB8AC3E}">
        <p14:creationId xmlns:p14="http://schemas.microsoft.com/office/powerpoint/2010/main" val="302330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066800" y="620713"/>
            <a:ext cx="7315201" cy="68151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ormAutofit fontScale="97500" lnSpcReduction="10000"/>
          </a:bodyPr>
          <a:lstStyle>
            <a:lvl1pPr algn="ctr" rtl="0" fontAlgn="base">
              <a:spcBef>
                <a:spcPct val="0"/>
              </a:spcBef>
              <a:spcAft>
                <a:spcPct val="0"/>
              </a:spcAft>
              <a:defRPr sz="4400" kern="1200">
                <a:solidFill>
                  <a:schemeClr val="dk1"/>
                </a:solidFill>
                <a:latin typeface="+mn-lt"/>
                <a:ea typeface="+mn-ea"/>
                <a:cs typeface="+mn-cs"/>
              </a:defRPr>
            </a:lvl1pPr>
            <a:lvl2pPr algn="ctr" rtl="0" fontAlgn="base">
              <a:spcBef>
                <a:spcPct val="0"/>
              </a:spcBef>
              <a:spcAft>
                <a:spcPct val="0"/>
              </a:spcAft>
              <a:defRPr sz="4400">
                <a:solidFill>
                  <a:schemeClr val="dk1"/>
                </a:solidFill>
                <a:latin typeface="+mn-lt"/>
                <a:ea typeface="+mn-ea"/>
                <a:cs typeface="+mn-cs"/>
              </a:defRPr>
            </a:lvl2pPr>
            <a:lvl3pPr algn="ctr" rtl="0" fontAlgn="base">
              <a:spcBef>
                <a:spcPct val="0"/>
              </a:spcBef>
              <a:spcAft>
                <a:spcPct val="0"/>
              </a:spcAft>
              <a:defRPr sz="4400">
                <a:solidFill>
                  <a:schemeClr val="dk1"/>
                </a:solidFill>
                <a:latin typeface="+mn-lt"/>
                <a:ea typeface="+mn-ea"/>
                <a:cs typeface="+mn-cs"/>
              </a:defRPr>
            </a:lvl3pPr>
            <a:lvl4pPr algn="ctr" rtl="0" fontAlgn="base">
              <a:spcBef>
                <a:spcPct val="0"/>
              </a:spcBef>
              <a:spcAft>
                <a:spcPct val="0"/>
              </a:spcAft>
              <a:defRPr sz="4400">
                <a:solidFill>
                  <a:schemeClr val="dk1"/>
                </a:solidFill>
                <a:latin typeface="+mn-lt"/>
                <a:ea typeface="+mn-ea"/>
                <a:cs typeface="+mn-cs"/>
              </a:defRPr>
            </a:lvl4pPr>
            <a:lvl5pPr algn="ctr" rtl="0" fontAlgn="base">
              <a:spcBef>
                <a:spcPct val="0"/>
              </a:spcBef>
              <a:spcAft>
                <a:spcPct val="0"/>
              </a:spcAft>
              <a:defRPr sz="4400">
                <a:solidFill>
                  <a:schemeClr val="dk1"/>
                </a:solidFill>
                <a:latin typeface="+mn-lt"/>
                <a:ea typeface="+mn-ea"/>
                <a:cs typeface="+mn-cs"/>
              </a:defRPr>
            </a:lvl5pPr>
            <a:lvl6pPr marL="457200" algn="ctr" rtl="0" eaLnBrk="1" fontAlgn="base" hangingPunct="1">
              <a:spcBef>
                <a:spcPct val="0"/>
              </a:spcBef>
              <a:spcAft>
                <a:spcPct val="0"/>
              </a:spcAft>
              <a:defRPr sz="4400">
                <a:solidFill>
                  <a:schemeClr val="dk1"/>
                </a:solidFill>
                <a:latin typeface="+mn-lt"/>
                <a:ea typeface="+mn-ea"/>
                <a:cs typeface="+mn-cs"/>
              </a:defRPr>
            </a:lvl6pPr>
            <a:lvl7pPr marL="914400" algn="ctr" rtl="0" eaLnBrk="1" fontAlgn="base" hangingPunct="1">
              <a:spcBef>
                <a:spcPct val="0"/>
              </a:spcBef>
              <a:spcAft>
                <a:spcPct val="0"/>
              </a:spcAft>
              <a:defRPr sz="4400">
                <a:solidFill>
                  <a:schemeClr val="dk1"/>
                </a:solidFill>
                <a:latin typeface="+mn-lt"/>
                <a:ea typeface="+mn-ea"/>
                <a:cs typeface="+mn-cs"/>
              </a:defRPr>
            </a:lvl7pPr>
            <a:lvl8pPr marL="1371600" algn="ctr" rtl="0" eaLnBrk="1" fontAlgn="base" hangingPunct="1">
              <a:spcBef>
                <a:spcPct val="0"/>
              </a:spcBef>
              <a:spcAft>
                <a:spcPct val="0"/>
              </a:spcAft>
              <a:defRPr sz="4400">
                <a:solidFill>
                  <a:schemeClr val="dk1"/>
                </a:solidFill>
                <a:latin typeface="+mn-lt"/>
                <a:ea typeface="+mn-ea"/>
                <a:cs typeface="+mn-cs"/>
              </a:defRPr>
            </a:lvl8pPr>
            <a:lvl9pPr marL="1828800" algn="ctr" rtl="0" eaLnBrk="1" fontAlgn="base" hangingPunct="1">
              <a:spcBef>
                <a:spcPct val="0"/>
              </a:spcBef>
              <a:spcAft>
                <a:spcPct val="0"/>
              </a:spcAft>
              <a:defRPr sz="4400">
                <a:solidFill>
                  <a:schemeClr val="dk1"/>
                </a:solidFill>
                <a:latin typeface="+mn-lt"/>
                <a:ea typeface="+mn-ea"/>
                <a:cs typeface="+mn-cs"/>
              </a:defRPr>
            </a:lvl9pPr>
          </a:lstStyle>
          <a:p>
            <a:pPr algn="l">
              <a:defRPr/>
            </a:pPr>
            <a:r>
              <a:rPr lang="en-MY" sz="3700" b="1" dirty="0" smtClean="0">
                <a:solidFill>
                  <a:srgbClr val="000066"/>
                </a:solidFill>
                <a:latin typeface="Trebuchet MS" pitchFamily="34" charset="0"/>
              </a:rPr>
              <a:t>Challenges</a:t>
            </a:r>
            <a:r>
              <a:rPr lang="en-MY" sz="4000" b="1" dirty="0" smtClean="0">
                <a:solidFill>
                  <a:srgbClr val="000066"/>
                </a:solidFill>
                <a:latin typeface="Trebuchet MS" pitchFamily="34" charset="0"/>
              </a:rPr>
              <a:t> in glove industry</a:t>
            </a:r>
            <a:endParaRPr lang="en-MY" sz="4000" b="1" dirty="0" smtClean="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19450"/>
            <a:ext cx="21621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2"/>
          <p:cNvSpPr txBox="1">
            <a:spLocks noChangeArrowheads="1"/>
          </p:cNvSpPr>
          <p:nvPr/>
        </p:nvSpPr>
        <p:spPr bwMode="auto">
          <a:xfrm>
            <a:off x="593877" y="4867275"/>
            <a:ext cx="2344737" cy="323850"/>
          </a:xfrm>
          <a:prstGeom prst="rect">
            <a:avLst/>
          </a:prstGeom>
          <a:solidFill>
            <a:srgbClr val="0F6FC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 lastClr="FFFFFF"/>
                </a:solidFill>
                <a:effectLst/>
                <a:uLnTx/>
                <a:uFillTx/>
                <a:latin typeface="Trebuchet MS" pitchFamily="34" charset="0"/>
                <a:cs typeface="Arial" pitchFamily="34" charset="0"/>
              </a:rPr>
              <a:t>Latex price fluctuation</a:t>
            </a:r>
          </a:p>
        </p:txBody>
      </p:sp>
      <p:sp>
        <p:nvSpPr>
          <p:cNvPr id="5" name="TextBox 8"/>
          <p:cNvSpPr txBox="1">
            <a:spLocks noChangeArrowheads="1"/>
          </p:cNvSpPr>
          <p:nvPr/>
        </p:nvSpPr>
        <p:spPr bwMode="auto">
          <a:xfrm>
            <a:off x="593877" y="5191125"/>
            <a:ext cx="32923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179388"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Font typeface="Arial" pitchFamily="34" charset="0"/>
              <a:buChar char="•"/>
            </a:pPr>
            <a:r>
              <a:rPr lang="en-MY" sz="1500" dirty="0">
                <a:solidFill>
                  <a:srgbClr val="000066"/>
                </a:solidFill>
                <a:latin typeface="Trebuchet MS" pitchFamily="34" charset="0"/>
              </a:rPr>
              <a:t>Due to weather impact, crude oil price movement, speculation</a:t>
            </a:r>
          </a:p>
          <a:p>
            <a:pPr eaLnBrk="1" hangingPunct="1"/>
            <a:endParaRPr lang="en-MY" sz="1400" dirty="0">
              <a:solidFill>
                <a:srgbClr val="000066"/>
              </a:solidFill>
              <a:latin typeface="Trebuchet MS" pitchFamily="34" charset="0"/>
            </a:endParaRPr>
          </a:p>
        </p:txBody>
      </p:sp>
      <p:sp>
        <p:nvSpPr>
          <p:cNvPr id="6" name="TextBox 6"/>
          <p:cNvSpPr txBox="1">
            <a:spLocks noChangeArrowheads="1"/>
          </p:cNvSpPr>
          <p:nvPr/>
        </p:nvSpPr>
        <p:spPr bwMode="auto">
          <a:xfrm>
            <a:off x="3924300" y="993458"/>
            <a:ext cx="10287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0" b="1" dirty="0">
                <a:solidFill>
                  <a:srgbClr val="139D34"/>
                </a:solidFill>
                <a:latin typeface="Teen"/>
                <a:ea typeface="Dotum" pitchFamily="34" charset="-127"/>
                <a:cs typeface="Times New Roman" pitchFamily="18" charset="0"/>
              </a:rPr>
              <a:t>$</a:t>
            </a:r>
            <a:endParaRPr lang="en-MY" sz="12000" dirty="0">
              <a:ea typeface="Dotum" pitchFamily="34" charset="-127"/>
              <a:cs typeface="Times New Roman" pitchFamily="18" charset="0"/>
            </a:endParaRPr>
          </a:p>
        </p:txBody>
      </p:sp>
      <p:sp>
        <p:nvSpPr>
          <p:cNvPr id="8" name="TextBox 3"/>
          <p:cNvSpPr txBox="1">
            <a:spLocks noChangeArrowheads="1"/>
          </p:cNvSpPr>
          <p:nvPr/>
        </p:nvSpPr>
        <p:spPr bwMode="auto">
          <a:xfrm>
            <a:off x="3430587" y="2770664"/>
            <a:ext cx="2016125" cy="322262"/>
          </a:xfrm>
          <a:prstGeom prst="rect">
            <a:avLst/>
          </a:prstGeom>
          <a:solidFill>
            <a:srgbClr val="0F6FC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 lastClr="FFFFFF"/>
                </a:solidFill>
                <a:effectLst/>
                <a:uLnTx/>
                <a:uFillTx/>
                <a:latin typeface="Trebuchet MS" pitchFamily="34" charset="0"/>
                <a:cs typeface="Arial" pitchFamily="34" charset="0"/>
              </a:rPr>
              <a:t>Currency exposure</a:t>
            </a:r>
            <a:endParaRPr kumimoji="0" lang="en-MY" sz="1500" b="1" i="0" u="none" strike="noStrike" kern="0" cap="none" spc="0" normalizeH="0" baseline="0" noProof="0" dirty="0">
              <a:ln>
                <a:noFill/>
              </a:ln>
              <a:solidFill>
                <a:sysClr val="window" lastClr="FFFFFF"/>
              </a:solidFill>
              <a:effectLst/>
              <a:uLnTx/>
              <a:uFillTx/>
              <a:latin typeface="Trebuchet MS" pitchFamily="34" charset="0"/>
              <a:cs typeface="Arial" pitchFamily="34" charset="0"/>
            </a:endParaRPr>
          </a:p>
        </p:txBody>
      </p:sp>
      <p:sp>
        <p:nvSpPr>
          <p:cNvPr id="3" name="Rectangle 2"/>
          <p:cNvSpPr/>
          <p:nvPr/>
        </p:nvSpPr>
        <p:spPr>
          <a:xfrm>
            <a:off x="3430587" y="3152001"/>
            <a:ext cx="2016126" cy="784830"/>
          </a:xfrm>
          <a:prstGeom prst="rect">
            <a:avLst/>
          </a:prstGeom>
        </p:spPr>
        <p:txBody>
          <a:bodyPr wrap="square">
            <a:spAutoFit/>
          </a:bodyPr>
          <a:lstStyle/>
          <a:p>
            <a:pPr lvl="0">
              <a:buFont typeface="Arial" pitchFamily="34" charset="0"/>
              <a:buChar char="•"/>
            </a:pPr>
            <a:r>
              <a:rPr lang="en-MY" sz="1500" dirty="0">
                <a:solidFill>
                  <a:srgbClr val="000066"/>
                </a:solidFill>
                <a:latin typeface="Trebuchet MS" pitchFamily="34" charset="0"/>
              </a:rPr>
              <a:t>Majority sales in USD, subject to USD currency movement</a:t>
            </a:r>
          </a:p>
        </p:txBody>
      </p:sp>
      <p:pic>
        <p:nvPicPr>
          <p:cNvPr id="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447800"/>
            <a:ext cx="23225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3"/>
          <p:cNvSpPr txBox="1">
            <a:spLocks noChangeArrowheads="1"/>
          </p:cNvSpPr>
          <p:nvPr/>
        </p:nvSpPr>
        <p:spPr bwMode="auto">
          <a:xfrm>
            <a:off x="6163915" y="3766343"/>
            <a:ext cx="2771775" cy="554037"/>
          </a:xfrm>
          <a:prstGeom prst="rect">
            <a:avLst/>
          </a:prstGeom>
          <a:solidFill>
            <a:srgbClr val="0F6FC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 lastClr="FFFFFF"/>
                </a:solidFill>
                <a:effectLst/>
                <a:uLnTx/>
                <a:uFillTx/>
                <a:latin typeface="Trebuchet MS" pitchFamily="34" charset="0"/>
                <a:cs typeface="Arial" pitchFamily="34" charset="0"/>
              </a:rPr>
              <a:t>Crude oil price fluctuation/ speculation</a:t>
            </a:r>
          </a:p>
        </p:txBody>
      </p:sp>
      <p:sp>
        <p:nvSpPr>
          <p:cNvPr id="12" name="TextBox 10"/>
          <p:cNvSpPr txBox="1">
            <a:spLocks noChangeArrowheads="1"/>
          </p:cNvSpPr>
          <p:nvPr/>
        </p:nvSpPr>
        <p:spPr bwMode="auto">
          <a:xfrm>
            <a:off x="6137819" y="4334768"/>
            <a:ext cx="320675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Font typeface="Arial" pitchFamily="34" charset="0"/>
              <a:buChar char="•"/>
            </a:pPr>
            <a:r>
              <a:rPr lang="en-MY" sz="1500" dirty="0">
                <a:solidFill>
                  <a:srgbClr val="000066"/>
                </a:solidFill>
                <a:latin typeface="Trebuchet MS" pitchFamily="34" charset="0"/>
              </a:rPr>
              <a:t>Impact on energy cost, other raw materials and logistic cost</a:t>
            </a:r>
          </a:p>
          <a:p>
            <a:pPr eaLnBrk="1" hangingPunct="1">
              <a:buFont typeface="Arial" pitchFamily="34" charset="0"/>
              <a:buChar char="•"/>
            </a:pPr>
            <a:r>
              <a:rPr lang="en-MY" sz="1500" dirty="0">
                <a:solidFill>
                  <a:srgbClr val="000066"/>
                </a:solidFill>
                <a:latin typeface="Trebuchet MS" pitchFamily="34" charset="0"/>
              </a:rPr>
              <a:t>Inflation</a:t>
            </a:r>
          </a:p>
          <a:p>
            <a:pPr eaLnBrk="1" hangingPunct="1">
              <a:buFont typeface="Arial" pitchFamily="34" charset="0"/>
              <a:buChar char="•"/>
            </a:pPr>
            <a:endParaRPr lang="en-MY" sz="1400" b="1" dirty="0">
              <a:solidFill>
                <a:srgbClr val="000066"/>
              </a:solidFill>
              <a:latin typeface="Trebuchet MS" pitchFamily="34" charset="0"/>
            </a:endParaRPr>
          </a:p>
          <a:p>
            <a:pPr eaLnBrk="1" hangingPunct="1"/>
            <a:endParaRPr lang="en-MY" sz="1400" dirty="0">
              <a:solidFill>
                <a:srgbClr val="000066"/>
              </a:solidFill>
              <a:latin typeface="Trebuchet MS" pitchFamily="34" charset="0"/>
            </a:endParaRPr>
          </a:p>
        </p:txBody>
      </p:sp>
    </p:spTree>
    <p:extLst>
      <p:ext uri="{BB962C8B-B14F-4D97-AF65-F5344CB8AC3E}">
        <p14:creationId xmlns:p14="http://schemas.microsoft.com/office/powerpoint/2010/main" val="313922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45"/>
          <p:cNvPicPr>
            <a:picLocks noGrp="1" noChangeAspect="1" noChangeArrowheads="1"/>
          </p:cNvPicPr>
          <p:nvPr>
            <p:ph idx="1"/>
          </p:nvPr>
        </p:nvPicPr>
        <p:blipFill>
          <a:blip r:embed="rId2">
            <a:lum bright="12000"/>
          </a:blip>
          <a:srcRect/>
          <a:stretch>
            <a:fillRect/>
          </a:stretch>
        </p:blipFill>
        <p:spPr>
          <a:xfrm>
            <a:off x="2778125" y="1295400"/>
            <a:ext cx="4608513" cy="4525963"/>
          </a:xfrm>
          <a:ln w="0">
            <a:solidFill>
              <a:srgbClr val="000066"/>
            </a:solidFill>
          </a:ln>
        </p:spPr>
      </p:pic>
      <p:sp>
        <p:nvSpPr>
          <p:cNvPr id="22530" name="Title 1"/>
          <p:cNvSpPr>
            <a:spLocks noGrp="1"/>
          </p:cNvSpPr>
          <p:nvPr>
            <p:ph type="title"/>
          </p:nvPr>
        </p:nvSpPr>
        <p:spPr>
          <a:xfrm>
            <a:off x="427038" y="19050"/>
            <a:ext cx="8229600" cy="1204913"/>
          </a:xfrm>
        </p:spPr>
        <p:style>
          <a:lnRef idx="1">
            <a:schemeClr val="accent1"/>
          </a:lnRef>
          <a:fillRef idx="2">
            <a:schemeClr val="accent1"/>
          </a:fillRef>
          <a:effectRef idx="1">
            <a:schemeClr val="accent1"/>
          </a:effectRef>
          <a:fontRef idx="minor">
            <a:schemeClr val="dk1"/>
          </a:fontRef>
        </p:style>
        <p:txBody>
          <a:bodyPr/>
          <a:lstStyle/>
          <a:p>
            <a:pPr algn="l"/>
            <a:r>
              <a:rPr lang="en-MY" sz="2800" b="1" dirty="0" smtClean="0">
                <a:solidFill>
                  <a:srgbClr val="000066"/>
                </a:solidFill>
                <a:latin typeface="Trebuchet MS" pitchFamily="34" charset="0"/>
                <a:cs typeface="Arial" charset="0"/>
              </a:rPr>
              <a:t>22 manufacturing facilities across 3 countries</a:t>
            </a:r>
            <a:br>
              <a:rPr lang="en-MY" sz="2800" b="1" dirty="0" smtClean="0">
                <a:solidFill>
                  <a:srgbClr val="000066"/>
                </a:solidFill>
                <a:latin typeface="Trebuchet MS" pitchFamily="34" charset="0"/>
                <a:cs typeface="Arial" charset="0"/>
              </a:rPr>
            </a:br>
            <a:r>
              <a:rPr lang="en-US" altLang="ja-JP" sz="2400" dirty="0" smtClean="0">
                <a:solidFill>
                  <a:srgbClr val="000066"/>
                </a:solidFill>
                <a:latin typeface="Trebuchet MS" pitchFamily="34" charset="0"/>
                <a:cs typeface="Arial" charset="0"/>
              </a:rPr>
              <a:t>(as at November 2011)</a:t>
            </a:r>
            <a:r>
              <a:rPr lang="en-MY" sz="2400" b="1" dirty="0" smtClean="0">
                <a:solidFill>
                  <a:srgbClr val="000066"/>
                </a:solidFill>
                <a:latin typeface="Trebuchet MS" pitchFamily="34" charset="0"/>
                <a:cs typeface="Arial" charset="0"/>
              </a:rPr>
              <a:t> </a:t>
            </a:r>
          </a:p>
        </p:txBody>
      </p:sp>
      <p:sp>
        <p:nvSpPr>
          <p:cNvPr id="22531" name="Rectangle 1026"/>
          <p:cNvSpPr>
            <a:spLocks noChangeArrowheads="1"/>
          </p:cNvSpPr>
          <p:nvPr/>
        </p:nvSpPr>
        <p:spPr bwMode="gray">
          <a:xfrm>
            <a:off x="206375" y="990600"/>
            <a:ext cx="2278063" cy="2438400"/>
          </a:xfrm>
          <a:prstGeom prst="rect">
            <a:avLst/>
          </a:prstGeom>
          <a:noFill/>
          <a:ln w="9525">
            <a:noFill/>
            <a:miter lim="800000"/>
            <a:headEnd/>
            <a:tailEnd/>
          </a:ln>
        </p:spPr>
        <p:txBody>
          <a:bodyPr wrap="none" lIns="0" tIns="0" rIns="0" bIns="0" anchor="ctr"/>
          <a:lstStyle/>
          <a:p>
            <a:pPr defTabSz="911225">
              <a:buFontTx/>
              <a:buChar char="•"/>
            </a:pPr>
            <a:endParaRPr lang="en-US" sz="1600">
              <a:solidFill>
                <a:srgbClr val="000066"/>
              </a:solidFill>
              <a:latin typeface="Arial" charset="0"/>
            </a:endParaRPr>
          </a:p>
        </p:txBody>
      </p:sp>
      <p:sp>
        <p:nvSpPr>
          <p:cNvPr id="7" name="TextBox 6"/>
          <p:cNvSpPr txBox="1"/>
          <p:nvPr/>
        </p:nvSpPr>
        <p:spPr>
          <a:xfrm>
            <a:off x="323850" y="1268413"/>
            <a:ext cx="2376488" cy="2785378"/>
          </a:xfrm>
          <a:prstGeom prst="rect">
            <a:avLst/>
          </a:prstGeom>
          <a:noFill/>
        </p:spPr>
        <p:txBody>
          <a:bodyPr>
            <a:spAutoFit/>
          </a:bodyPr>
          <a:lstStyle/>
          <a:p>
            <a:pPr marL="180000" indent="-180000" defTabSz="911225" fontAlgn="auto">
              <a:spcBef>
                <a:spcPts val="0"/>
              </a:spcBef>
              <a:spcAft>
                <a:spcPts val="1200"/>
              </a:spcAft>
              <a:buFontTx/>
              <a:buChar char="•"/>
              <a:defRPr/>
            </a:pPr>
            <a:r>
              <a:rPr lang="en-US" sz="1600" b="1" dirty="0" smtClean="0">
                <a:solidFill>
                  <a:srgbClr val="000066"/>
                </a:solidFill>
                <a:latin typeface="Trebuchet MS" pitchFamily="34" charset="0"/>
                <a:cs typeface="Arial" pitchFamily="34" charset="0"/>
              </a:rPr>
              <a:t>20 </a:t>
            </a:r>
            <a:r>
              <a:rPr lang="en-US" sz="1600" b="1" dirty="0">
                <a:solidFill>
                  <a:srgbClr val="000066"/>
                </a:solidFill>
                <a:latin typeface="Trebuchet MS" pitchFamily="34" charset="0"/>
                <a:cs typeface="Arial" pitchFamily="34" charset="0"/>
              </a:rPr>
              <a:t>glove factories </a:t>
            </a:r>
            <a:r>
              <a:rPr lang="en-US" sz="1600" dirty="0">
                <a:solidFill>
                  <a:srgbClr val="000066"/>
                </a:solidFill>
                <a:latin typeface="Trebuchet MS" pitchFamily="34" charset="0"/>
                <a:cs typeface="Arial" pitchFamily="34" charset="0"/>
              </a:rPr>
              <a:t>35.25</a:t>
            </a:r>
            <a:r>
              <a:rPr lang="en-US" altLang="zh-CN" sz="1600" dirty="0">
                <a:solidFill>
                  <a:srgbClr val="000066"/>
                </a:solidFill>
                <a:latin typeface="Trebuchet MS" pitchFamily="34" charset="0"/>
                <a:cs typeface="Arial" pitchFamily="34" charset="0"/>
              </a:rPr>
              <a:t> </a:t>
            </a:r>
            <a:r>
              <a:rPr lang="en-US" sz="1600" dirty="0" err="1">
                <a:solidFill>
                  <a:srgbClr val="000066"/>
                </a:solidFill>
                <a:latin typeface="Trebuchet MS" pitchFamily="34" charset="0"/>
                <a:cs typeface="Arial" pitchFamily="34" charset="0"/>
              </a:rPr>
              <a:t>bil</a:t>
            </a:r>
            <a:r>
              <a:rPr lang="en-US" sz="1600" dirty="0">
                <a:solidFill>
                  <a:srgbClr val="000066"/>
                </a:solidFill>
                <a:latin typeface="Trebuchet MS" pitchFamily="34" charset="0"/>
                <a:cs typeface="Arial" pitchFamily="34" charset="0"/>
              </a:rPr>
              <a:t> capacity p.a. from 395 production lines</a:t>
            </a:r>
          </a:p>
          <a:p>
            <a:pPr marL="180000" indent="-180000" defTabSz="911225" fontAlgn="auto">
              <a:spcBef>
                <a:spcPts val="0"/>
              </a:spcBef>
              <a:spcAft>
                <a:spcPts val="600"/>
              </a:spcAft>
              <a:buFontTx/>
              <a:buChar char="•"/>
              <a:defRPr/>
            </a:pPr>
            <a:r>
              <a:rPr lang="en-US" sz="1600" b="1" dirty="0">
                <a:solidFill>
                  <a:srgbClr val="000066"/>
                </a:solidFill>
                <a:latin typeface="Trebuchet MS" pitchFamily="34" charset="0"/>
                <a:cs typeface="Arial" pitchFamily="34" charset="0"/>
              </a:rPr>
              <a:t>2 latex concentrate/ processing plants </a:t>
            </a:r>
            <a:r>
              <a:rPr lang="en-US" sz="1600" dirty="0">
                <a:solidFill>
                  <a:srgbClr val="000066"/>
                </a:solidFill>
                <a:latin typeface="Trebuchet MS" pitchFamily="34" charset="0"/>
                <a:cs typeface="Arial" pitchFamily="34" charset="0"/>
              </a:rPr>
              <a:t>supply 60% to 70% of Top Glove’s   requirement</a:t>
            </a:r>
          </a:p>
          <a:p>
            <a:pPr fontAlgn="auto">
              <a:spcBef>
                <a:spcPts val="0"/>
              </a:spcBef>
              <a:spcAft>
                <a:spcPts val="0"/>
              </a:spcAft>
              <a:defRPr/>
            </a:pPr>
            <a:endParaRPr lang="en-MY" sz="1600" dirty="0">
              <a:solidFill>
                <a:srgbClr val="002060"/>
              </a:solidFill>
              <a:latin typeface="Trebuchet MS"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3029237241"/>
              </p:ext>
            </p:extLst>
          </p:nvPr>
        </p:nvGraphicFramePr>
        <p:xfrm>
          <a:off x="7323138" y="1568450"/>
          <a:ext cx="1584176" cy="1744983"/>
        </p:xfrm>
        <a:graphic>
          <a:graphicData uri="http://schemas.openxmlformats.org/drawingml/2006/table">
            <a:tbl>
              <a:tblPr firstRow="1" bandRow="1">
                <a:tableStyleId>{5A111915-BE36-4E01-A7E5-04B1672EAD32}</a:tableStyleId>
              </a:tblPr>
              <a:tblGrid>
                <a:gridCol w="1584176"/>
              </a:tblGrid>
              <a:tr h="997076">
                <a:tc>
                  <a:txBody>
                    <a:bodyPr/>
                    <a:lstStyle/>
                    <a:p>
                      <a:r>
                        <a:rPr lang="en-US" sz="1200" dirty="0" smtClean="0">
                          <a:latin typeface="Arial" pitchFamily="34" charset="0"/>
                          <a:cs typeface="Arial" pitchFamily="34" charset="0"/>
                        </a:rPr>
                        <a:t>China</a:t>
                      </a:r>
                    </a:p>
                    <a:p>
                      <a:endParaRPr lang="en-US" sz="1200" dirty="0" smtClean="0">
                        <a:latin typeface="Arial" pitchFamily="34" charset="0"/>
                        <a:cs typeface="Arial" pitchFamily="34" charset="0"/>
                      </a:endParaRPr>
                    </a:p>
                    <a:p>
                      <a:endParaRPr lang="en-MY" sz="1200" dirty="0" smtClean="0">
                        <a:latin typeface="Arial" pitchFamily="34" charset="0"/>
                        <a:cs typeface="Arial" pitchFamily="34" charset="0"/>
                      </a:endParaRPr>
                    </a:p>
                    <a:p>
                      <a:endParaRPr lang="en-MY" sz="1200" dirty="0" smtClean="0">
                        <a:latin typeface="Arial" pitchFamily="34" charset="0"/>
                        <a:cs typeface="Arial" pitchFamily="34" charset="0"/>
                      </a:endParaRPr>
                    </a:p>
                    <a:p>
                      <a:r>
                        <a:rPr lang="en-MY" sz="1200" dirty="0" smtClean="0">
                          <a:latin typeface="Arial" pitchFamily="34" charset="0"/>
                          <a:cs typeface="Arial" pitchFamily="34" charset="0"/>
                        </a:rPr>
                        <a:t>2 glove factories</a:t>
                      </a:r>
                    </a:p>
                  </a:txBody>
                  <a:tcP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9050" cap="flat" cmpd="sng" algn="ctr">
                      <a:solidFill>
                        <a:schemeClr val="accent5"/>
                      </a:solidFill>
                      <a:prstDash val="solid"/>
                      <a:round/>
                      <a:headEnd type="none" w="med" len="med"/>
                      <a:tailEnd type="none" w="med" len="med"/>
                    </a:lnT>
                    <a:lnB w="19050" cap="flat" cmpd="sng" algn="ctr">
                      <a:solidFill>
                        <a:schemeClr val="accent5"/>
                      </a:solidFill>
                      <a:prstDash val="solid"/>
                      <a:round/>
                      <a:headEnd type="none" w="med" len="med"/>
                      <a:tailEnd type="none" w="med" len="med"/>
                    </a:lnB>
                  </a:tcPr>
                </a:tc>
              </a:tr>
              <a:tr h="739143">
                <a:tc>
                  <a:txBody>
                    <a:bodyPr/>
                    <a:lstStyle/>
                    <a:p>
                      <a:pPr algn="l" defTabSz="957263" eaLnBrk="1" hangingPunct="1">
                        <a:spcBef>
                          <a:spcPct val="0"/>
                        </a:spcBef>
                      </a:pPr>
                      <a:r>
                        <a:rPr lang="en-US" sz="1200" dirty="0" smtClean="0">
                          <a:solidFill>
                            <a:srgbClr val="000066"/>
                          </a:solidFill>
                          <a:latin typeface="Trebuchet MS" pitchFamily="34" charset="0"/>
                          <a:cs typeface="Arial" pitchFamily="34" charset="0"/>
                        </a:rPr>
                        <a:t>Produce: </a:t>
                      </a:r>
                    </a:p>
                    <a:p>
                      <a:pPr marL="109538" indent="-109538" algn="l" defTabSz="957263" eaLnBrk="1" hangingPunct="1">
                        <a:spcBef>
                          <a:spcPct val="0"/>
                        </a:spcBef>
                        <a:buFont typeface="Arial" pitchFamily="34" charset="0"/>
                        <a:buChar char="•"/>
                      </a:pPr>
                      <a:r>
                        <a:rPr lang="en-US" sz="1200" dirty="0" smtClean="0">
                          <a:solidFill>
                            <a:srgbClr val="000066"/>
                          </a:solidFill>
                          <a:latin typeface="Trebuchet MS" pitchFamily="34" charset="0"/>
                          <a:cs typeface="Arial" pitchFamily="34" charset="0"/>
                        </a:rPr>
                        <a:t>Vinyl glove</a:t>
                      </a:r>
                    </a:p>
                    <a:p>
                      <a:pPr marL="109538" indent="-109538" algn="l" defTabSz="957263" eaLnBrk="1" hangingPunct="1">
                        <a:spcBef>
                          <a:spcPct val="0"/>
                        </a:spcBef>
                        <a:buFont typeface="Arial" pitchFamily="34" charset="0"/>
                        <a:buChar char="•"/>
                      </a:pPr>
                      <a:r>
                        <a:rPr lang="en-US" sz="1200" dirty="0" smtClean="0">
                          <a:solidFill>
                            <a:srgbClr val="000066"/>
                          </a:solidFill>
                          <a:latin typeface="Trebuchet MS" pitchFamily="34" charset="0"/>
                          <a:cs typeface="Arial" pitchFamily="34" charset="0"/>
                        </a:rPr>
                        <a:t>PE glove</a:t>
                      </a:r>
                    </a:p>
                  </a:txBody>
                  <a:tcPr>
                    <a:lnT w="19050" cap="flat" cmpd="sng" algn="ctr">
                      <a:solidFill>
                        <a:schemeClr val="accent5"/>
                      </a:solidFill>
                      <a:prstDash val="solid"/>
                      <a:round/>
                      <a:headEnd type="none" w="med" len="med"/>
                      <a:tailEnd type="none" w="med" len="med"/>
                    </a:lnT>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697363254"/>
              </p:ext>
            </p:extLst>
          </p:nvPr>
        </p:nvGraphicFramePr>
        <p:xfrm>
          <a:off x="7380288" y="3429000"/>
          <a:ext cx="1584176" cy="2076487"/>
        </p:xfrm>
        <a:graphic>
          <a:graphicData uri="http://schemas.openxmlformats.org/drawingml/2006/table">
            <a:tbl>
              <a:tblPr firstRow="1" bandRow="1">
                <a:tableStyleId>{5A111915-BE36-4E01-A7E5-04B1672EAD32}</a:tableStyleId>
              </a:tblPr>
              <a:tblGrid>
                <a:gridCol w="1584176"/>
              </a:tblGrid>
              <a:tr h="1085049">
                <a:tc>
                  <a:txBody>
                    <a:bodyPr/>
                    <a:lstStyle/>
                    <a:p>
                      <a:r>
                        <a:rPr lang="en-US" sz="1200" dirty="0" smtClean="0">
                          <a:latin typeface="Arial" pitchFamily="34" charset="0"/>
                          <a:cs typeface="Arial" pitchFamily="34" charset="0"/>
                        </a:rPr>
                        <a:t>Thailand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MY" sz="1200" dirty="0" smtClean="0">
                          <a:latin typeface="Arial" pitchFamily="34" charset="0"/>
                          <a:cs typeface="Arial" pitchFamily="34" charset="0"/>
                        </a:rPr>
                        <a:t>2 glove factories</a:t>
                      </a:r>
                    </a:p>
                    <a:p>
                      <a:r>
                        <a:rPr lang="en-MY" sz="1200" baseline="0" dirty="0" smtClean="0">
                          <a:latin typeface="Arial" pitchFamily="34" charset="0"/>
                          <a:cs typeface="Arial" pitchFamily="34" charset="0"/>
                        </a:rPr>
                        <a:t>2 latex plants</a:t>
                      </a:r>
                      <a:endParaRPr lang="en-MY" sz="1200" dirty="0" smtClean="0">
                        <a:latin typeface="Arial" pitchFamily="34" charset="0"/>
                        <a:cs typeface="Arial" pitchFamily="34" charset="0"/>
                      </a:endParaRPr>
                    </a:p>
                  </a:txBody>
                  <a:tcP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9050" cap="flat" cmpd="sng" algn="ctr">
                      <a:solidFill>
                        <a:schemeClr val="accent5"/>
                      </a:solidFill>
                      <a:prstDash val="solid"/>
                      <a:round/>
                      <a:headEnd type="none" w="med" len="med"/>
                      <a:tailEnd type="none" w="med" len="med"/>
                    </a:lnT>
                  </a:tcPr>
                </a:tc>
              </a:tr>
              <a:tr h="887767">
                <a:tc>
                  <a:txBody>
                    <a:bodyPr/>
                    <a:lstStyle/>
                    <a:p>
                      <a:pPr algn="l" defTabSz="957263" eaLnBrk="1" hangingPunct="1">
                        <a:spcBef>
                          <a:spcPct val="0"/>
                        </a:spcBef>
                      </a:pPr>
                      <a:r>
                        <a:rPr lang="en-US" sz="1200" dirty="0" smtClean="0">
                          <a:solidFill>
                            <a:srgbClr val="000066"/>
                          </a:solidFill>
                          <a:latin typeface="Trebuchet MS" pitchFamily="34" charset="0"/>
                          <a:cs typeface="Arial" pitchFamily="34" charset="0"/>
                        </a:rPr>
                        <a:t>Produce: </a:t>
                      </a:r>
                    </a:p>
                    <a:p>
                      <a:pPr marL="109538" indent="-109538" algn="l" defTabSz="957263" eaLnBrk="1" hangingPunct="1">
                        <a:spcBef>
                          <a:spcPct val="0"/>
                        </a:spcBef>
                        <a:buFont typeface="Arial" pitchFamily="34" charset="0"/>
                        <a:buChar char="•"/>
                      </a:pPr>
                      <a:r>
                        <a:rPr lang="en-US" sz="1200" dirty="0" smtClean="0">
                          <a:solidFill>
                            <a:srgbClr val="000066"/>
                          </a:solidFill>
                          <a:latin typeface="Trebuchet MS" pitchFamily="34" charset="0"/>
                          <a:cs typeface="Arial" pitchFamily="34" charset="0"/>
                        </a:rPr>
                        <a:t>Latex</a:t>
                      </a:r>
                      <a:r>
                        <a:rPr lang="en-US" sz="1200" baseline="0" dirty="0" smtClean="0">
                          <a:solidFill>
                            <a:srgbClr val="000066"/>
                          </a:solidFill>
                          <a:latin typeface="Trebuchet MS" pitchFamily="34" charset="0"/>
                          <a:cs typeface="Arial" pitchFamily="34" charset="0"/>
                        </a:rPr>
                        <a:t> examination</a:t>
                      </a:r>
                      <a:r>
                        <a:rPr lang="en-US" sz="1200" dirty="0" smtClean="0">
                          <a:solidFill>
                            <a:srgbClr val="000066"/>
                          </a:solidFill>
                          <a:latin typeface="Trebuchet MS" pitchFamily="34" charset="0"/>
                          <a:cs typeface="Arial" pitchFamily="34" charset="0"/>
                        </a:rPr>
                        <a:t> glove</a:t>
                      </a:r>
                    </a:p>
                    <a:p>
                      <a:pPr marL="109538" indent="-109538" algn="l" defTabSz="957263" eaLnBrk="1" hangingPunct="1">
                        <a:spcBef>
                          <a:spcPct val="0"/>
                        </a:spcBef>
                        <a:buFont typeface="Arial" pitchFamily="34" charset="0"/>
                        <a:buChar char="•"/>
                      </a:pPr>
                      <a:r>
                        <a:rPr lang="en-US" sz="1200" dirty="0" smtClean="0">
                          <a:solidFill>
                            <a:srgbClr val="000066"/>
                          </a:solidFill>
                          <a:latin typeface="Trebuchet MS" pitchFamily="34" charset="0"/>
                          <a:cs typeface="Arial" pitchFamily="34" charset="0"/>
                        </a:rPr>
                        <a:t>Latex</a:t>
                      </a:r>
                      <a:r>
                        <a:rPr lang="en-US" sz="1200" baseline="0" dirty="0" smtClean="0">
                          <a:solidFill>
                            <a:srgbClr val="000066"/>
                          </a:solidFill>
                          <a:latin typeface="Trebuchet MS" pitchFamily="34" charset="0"/>
                          <a:cs typeface="Arial" pitchFamily="34" charset="0"/>
                        </a:rPr>
                        <a:t> concentrate</a:t>
                      </a:r>
                      <a:endParaRPr lang="en-US" sz="1200" dirty="0" smtClean="0">
                        <a:solidFill>
                          <a:srgbClr val="000066"/>
                        </a:solidFill>
                        <a:latin typeface="Trebuchet MS" pitchFamily="34" charset="0"/>
                        <a:cs typeface="Arial" pitchFamily="34" charset="0"/>
                      </a:endParaRPr>
                    </a:p>
                  </a:txBody>
                  <a:tcP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B w="19050" cap="flat" cmpd="sng" algn="ctr">
                      <a:solidFill>
                        <a:schemeClr val="accent5"/>
                      </a:solidFill>
                      <a:prstDash val="solid"/>
                      <a:round/>
                      <a:headEnd type="none" w="med" len="med"/>
                      <a:tailEnd type="none" w="med" len="med"/>
                    </a:lnB>
                  </a:tcPr>
                </a:tc>
              </a:tr>
            </a:tbl>
          </a:graphicData>
        </a:graphic>
      </p:graphicFrame>
      <p:cxnSp>
        <p:nvCxnSpPr>
          <p:cNvPr id="20" name="Elbow Connector 19"/>
          <p:cNvCxnSpPr/>
          <p:nvPr/>
        </p:nvCxnSpPr>
        <p:spPr>
          <a:xfrm flipV="1">
            <a:off x="6372225" y="2060575"/>
            <a:ext cx="1008063" cy="288925"/>
          </a:xfrm>
          <a:prstGeom prst="bentConnector3">
            <a:avLst>
              <a:gd name="adj1" fmla="val -76"/>
            </a:avLst>
          </a:prstGeom>
          <a:ln w="15875"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flipV="1">
            <a:off x="5172075" y="3938588"/>
            <a:ext cx="2208213" cy="328612"/>
          </a:xfrm>
          <a:prstGeom prst="bentConnector3">
            <a:avLst>
              <a:gd name="adj1" fmla="val -35"/>
            </a:avLst>
          </a:prstGeom>
          <a:ln w="15875" cap="rnd">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3237933514"/>
              </p:ext>
            </p:extLst>
          </p:nvPr>
        </p:nvGraphicFramePr>
        <p:xfrm>
          <a:off x="2195513" y="3429000"/>
          <a:ext cx="1592989" cy="2701567"/>
        </p:xfrm>
        <a:graphic>
          <a:graphicData uri="http://schemas.openxmlformats.org/drawingml/2006/table">
            <a:tbl>
              <a:tblPr firstRow="1" bandRow="1">
                <a:tableStyleId>{5A111915-BE36-4E01-A7E5-04B1672EAD32}</a:tableStyleId>
              </a:tblPr>
              <a:tblGrid>
                <a:gridCol w="1592989"/>
              </a:tblGrid>
              <a:tr h="897738">
                <a:tc>
                  <a:txBody>
                    <a:bodyPr/>
                    <a:lstStyle/>
                    <a:p>
                      <a:r>
                        <a:rPr lang="en-US" sz="1200" dirty="0" smtClean="0">
                          <a:latin typeface="Arial" pitchFamily="34" charset="0"/>
                          <a:cs typeface="Arial" pitchFamily="34" charset="0"/>
                        </a:rPr>
                        <a:t>Malaysia</a:t>
                      </a:r>
                    </a:p>
                    <a:p>
                      <a:endParaRPr lang="en-US" sz="1200" dirty="0" smtClean="0">
                        <a:latin typeface="Arial" pitchFamily="34" charset="0"/>
                        <a:cs typeface="Arial" pitchFamily="34" charset="0"/>
                      </a:endParaRPr>
                    </a:p>
                    <a:p>
                      <a:endParaRPr lang="en-MY" sz="1200" dirty="0" smtClean="0">
                        <a:latin typeface="Arial" pitchFamily="34" charset="0"/>
                        <a:cs typeface="Arial" pitchFamily="34" charset="0"/>
                      </a:endParaRPr>
                    </a:p>
                    <a:p>
                      <a:endParaRPr lang="en-MY" sz="1200" dirty="0" smtClean="0">
                        <a:latin typeface="Arial" pitchFamily="34" charset="0"/>
                        <a:cs typeface="Arial" pitchFamily="34" charset="0"/>
                      </a:endParaRPr>
                    </a:p>
                    <a:p>
                      <a:r>
                        <a:rPr lang="en-MY" sz="1200" dirty="0" smtClean="0">
                          <a:latin typeface="Arial" pitchFamily="34" charset="0"/>
                          <a:cs typeface="Arial" pitchFamily="34" charset="0"/>
                        </a:rPr>
                        <a:t>16</a:t>
                      </a:r>
                      <a:r>
                        <a:rPr lang="en-MY" sz="1200" baseline="0" dirty="0" smtClean="0">
                          <a:latin typeface="Arial" pitchFamily="34" charset="0"/>
                          <a:cs typeface="Arial" pitchFamily="34" charset="0"/>
                        </a:rPr>
                        <a:t> </a:t>
                      </a:r>
                      <a:r>
                        <a:rPr lang="en-MY" sz="1200" dirty="0" smtClean="0">
                          <a:latin typeface="Arial" pitchFamily="34" charset="0"/>
                          <a:cs typeface="Arial" pitchFamily="34" charset="0"/>
                        </a:rPr>
                        <a:t>glove factories</a:t>
                      </a:r>
                    </a:p>
                  </a:txBody>
                  <a:tcP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9050" cap="flat" cmpd="sng" algn="ctr">
                      <a:solidFill>
                        <a:schemeClr val="accent5"/>
                      </a:solidFill>
                      <a:prstDash val="solid"/>
                      <a:round/>
                      <a:headEnd type="none" w="med" len="med"/>
                      <a:tailEnd type="none" w="med" len="med"/>
                    </a:lnT>
                    <a:solidFill>
                      <a:schemeClr val="accent5"/>
                    </a:solidFill>
                  </a:tcPr>
                </a:tc>
              </a:tr>
              <a:tr h="1695727">
                <a:tc>
                  <a:txBody>
                    <a:bodyPr/>
                    <a:lstStyle/>
                    <a:p>
                      <a:pPr algn="l" defTabSz="957263" eaLnBrk="1" hangingPunct="1">
                        <a:spcBef>
                          <a:spcPct val="0"/>
                        </a:spcBef>
                      </a:pPr>
                      <a:r>
                        <a:rPr lang="en-US" sz="1200" dirty="0" smtClean="0">
                          <a:solidFill>
                            <a:srgbClr val="000066"/>
                          </a:solidFill>
                          <a:latin typeface="Trebuchet MS" pitchFamily="34" charset="0"/>
                          <a:cs typeface="Arial" pitchFamily="34" charset="0"/>
                        </a:rPr>
                        <a:t>Produce: </a:t>
                      </a:r>
                    </a:p>
                    <a:p>
                      <a:pPr marL="109538" indent="-109538" algn="l" defTabSz="957263" eaLnBrk="1" hangingPunct="1">
                        <a:spcBef>
                          <a:spcPct val="0"/>
                        </a:spcBef>
                        <a:buFont typeface="Arial" pitchFamily="34" charset="0"/>
                        <a:buChar char="•"/>
                      </a:pPr>
                      <a:r>
                        <a:rPr lang="en-US" sz="1200" dirty="0" smtClean="0">
                          <a:solidFill>
                            <a:srgbClr val="000066"/>
                          </a:solidFill>
                          <a:latin typeface="Trebuchet MS" pitchFamily="34" charset="0"/>
                          <a:cs typeface="Arial" pitchFamily="34" charset="0"/>
                        </a:rPr>
                        <a:t>Latex</a:t>
                      </a:r>
                      <a:r>
                        <a:rPr lang="en-US" sz="1200" baseline="0" dirty="0" smtClean="0">
                          <a:solidFill>
                            <a:srgbClr val="000066"/>
                          </a:solidFill>
                          <a:latin typeface="Trebuchet MS" pitchFamily="34" charset="0"/>
                          <a:cs typeface="Arial" pitchFamily="34" charset="0"/>
                        </a:rPr>
                        <a:t> examination</a:t>
                      </a:r>
                      <a:r>
                        <a:rPr lang="en-US" sz="1200" dirty="0" smtClean="0">
                          <a:solidFill>
                            <a:srgbClr val="000066"/>
                          </a:solidFill>
                          <a:latin typeface="Trebuchet MS" pitchFamily="34" charset="0"/>
                          <a:cs typeface="Arial" pitchFamily="34" charset="0"/>
                        </a:rPr>
                        <a:t> glove</a:t>
                      </a:r>
                    </a:p>
                    <a:p>
                      <a:pPr marL="109538" indent="-109538" algn="l" defTabSz="957263" eaLnBrk="1" hangingPunct="1">
                        <a:spcBef>
                          <a:spcPct val="0"/>
                        </a:spcBef>
                        <a:buFont typeface="Arial" pitchFamily="34" charset="0"/>
                        <a:buChar char="•"/>
                      </a:pPr>
                      <a:r>
                        <a:rPr lang="en-US" sz="1200" dirty="0" smtClean="0">
                          <a:solidFill>
                            <a:srgbClr val="000066"/>
                          </a:solidFill>
                          <a:latin typeface="Trebuchet MS" pitchFamily="34" charset="0"/>
                          <a:cs typeface="Arial" pitchFamily="34" charset="0"/>
                        </a:rPr>
                        <a:t>Nitrile examination glove</a:t>
                      </a:r>
                    </a:p>
                    <a:p>
                      <a:pPr marL="109538" indent="-109538" algn="l" defTabSz="957263" eaLnBrk="1" hangingPunct="1">
                        <a:spcBef>
                          <a:spcPct val="0"/>
                        </a:spcBef>
                        <a:buFont typeface="Arial" pitchFamily="34" charset="0"/>
                        <a:buChar char="•"/>
                      </a:pPr>
                      <a:r>
                        <a:rPr lang="en-US" sz="1200" dirty="0" smtClean="0">
                          <a:solidFill>
                            <a:srgbClr val="000066"/>
                          </a:solidFill>
                          <a:latin typeface="Trebuchet MS" pitchFamily="34" charset="0"/>
                          <a:cs typeface="Arial" pitchFamily="34" charset="0"/>
                        </a:rPr>
                        <a:t>Surgical glove</a:t>
                      </a:r>
                    </a:p>
                    <a:p>
                      <a:pPr marL="109538" indent="-109538" algn="l" defTabSz="957263" eaLnBrk="1" hangingPunct="1">
                        <a:spcBef>
                          <a:spcPct val="0"/>
                        </a:spcBef>
                        <a:buFont typeface="Arial" pitchFamily="34" charset="0"/>
                        <a:buChar char="•"/>
                      </a:pPr>
                      <a:r>
                        <a:rPr lang="en-US" sz="1200" dirty="0" smtClean="0">
                          <a:solidFill>
                            <a:srgbClr val="000066"/>
                          </a:solidFill>
                          <a:latin typeface="Trebuchet MS" pitchFamily="34" charset="0"/>
                          <a:cs typeface="Arial" pitchFamily="34" charset="0"/>
                        </a:rPr>
                        <a:t>Household glove</a:t>
                      </a:r>
                    </a:p>
                    <a:p>
                      <a:pPr marL="109538" indent="-109538" algn="l" defTabSz="957263" eaLnBrk="1" hangingPunct="1">
                        <a:spcBef>
                          <a:spcPct val="0"/>
                        </a:spcBef>
                        <a:buFont typeface="Arial" pitchFamily="34" charset="0"/>
                        <a:buChar char="•"/>
                      </a:pPr>
                      <a:r>
                        <a:rPr lang="en-US" sz="1200" dirty="0" smtClean="0">
                          <a:solidFill>
                            <a:srgbClr val="000066"/>
                          </a:solidFill>
                          <a:latin typeface="Trebuchet MS" pitchFamily="34" charset="0"/>
                          <a:cs typeface="Arial" pitchFamily="34" charset="0"/>
                        </a:rPr>
                        <a:t>Cleanroom glove</a:t>
                      </a:r>
                    </a:p>
                  </a:txBody>
                  <a:tcP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B w="19050" cap="flat" cmpd="sng" algn="ctr">
                      <a:solidFill>
                        <a:schemeClr val="accent5"/>
                      </a:solidFill>
                      <a:prstDash val="solid"/>
                      <a:round/>
                      <a:headEnd type="none" w="med" len="med"/>
                      <a:tailEnd type="none" w="med" len="med"/>
                    </a:lnB>
                    <a:solidFill>
                      <a:schemeClr val="bg1"/>
                    </a:solidFill>
                  </a:tcPr>
                </a:tc>
              </a:tr>
            </a:tbl>
          </a:graphicData>
        </a:graphic>
      </p:graphicFrame>
      <p:cxnSp>
        <p:nvCxnSpPr>
          <p:cNvPr id="33" name="Straight Connector 32"/>
          <p:cNvCxnSpPr/>
          <p:nvPr/>
        </p:nvCxnSpPr>
        <p:spPr>
          <a:xfrm flipV="1">
            <a:off x="3771900" y="4556125"/>
            <a:ext cx="1428750" cy="635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2563" name="Picture 24"/>
          <p:cNvPicPr>
            <a:picLocks noChangeAspect="1" noChangeArrowheads="1" noCrop="1"/>
          </p:cNvPicPr>
          <p:nvPr/>
        </p:nvPicPr>
        <p:blipFill>
          <a:blip r:embed="rId3"/>
          <a:srcRect/>
          <a:stretch>
            <a:fillRect/>
          </a:stretch>
        </p:blipFill>
        <p:spPr bwMode="auto">
          <a:xfrm>
            <a:off x="7380288" y="1812925"/>
            <a:ext cx="755650" cy="496888"/>
          </a:xfrm>
          <a:prstGeom prst="rect">
            <a:avLst/>
          </a:prstGeom>
          <a:noFill/>
          <a:ln w="9525">
            <a:noFill/>
            <a:miter lim="800000"/>
            <a:headEnd/>
            <a:tailEnd/>
          </a:ln>
        </p:spPr>
      </p:pic>
      <p:pic>
        <p:nvPicPr>
          <p:cNvPr id="22564" name="Picture 23"/>
          <p:cNvPicPr>
            <a:picLocks noChangeAspect="1" noChangeArrowheads="1" noCrop="1"/>
          </p:cNvPicPr>
          <p:nvPr/>
        </p:nvPicPr>
        <p:blipFill>
          <a:blip r:embed="rId4"/>
          <a:srcRect/>
          <a:stretch>
            <a:fillRect/>
          </a:stretch>
        </p:blipFill>
        <p:spPr bwMode="auto">
          <a:xfrm>
            <a:off x="7505700" y="3673475"/>
            <a:ext cx="736600" cy="492125"/>
          </a:xfrm>
          <a:prstGeom prst="rect">
            <a:avLst/>
          </a:prstGeom>
          <a:noFill/>
          <a:ln w="9525">
            <a:noFill/>
            <a:miter lim="800000"/>
            <a:headEnd/>
            <a:tailEnd/>
          </a:ln>
        </p:spPr>
      </p:pic>
      <p:pic>
        <p:nvPicPr>
          <p:cNvPr id="22565" name="Picture 2"/>
          <p:cNvPicPr>
            <a:picLocks noChangeAspect="1"/>
          </p:cNvPicPr>
          <p:nvPr/>
        </p:nvPicPr>
        <p:blipFill>
          <a:blip r:embed="rId5"/>
          <a:srcRect/>
          <a:stretch>
            <a:fillRect/>
          </a:stretch>
        </p:blipFill>
        <p:spPr bwMode="auto">
          <a:xfrm>
            <a:off x="2297113" y="3700463"/>
            <a:ext cx="762000" cy="441325"/>
          </a:xfrm>
          <a:prstGeom prst="rect">
            <a:avLst/>
          </a:prstGeom>
          <a:noFill/>
          <a:ln w="9525">
            <a:noFill/>
            <a:miter lim="800000"/>
            <a:headEnd/>
            <a:tailEnd/>
          </a:ln>
        </p:spPr>
      </p:pic>
    </p:spTree>
    <p:extLst>
      <p:ext uri="{BB962C8B-B14F-4D97-AF65-F5344CB8AC3E}">
        <p14:creationId xmlns:p14="http://schemas.microsoft.com/office/powerpoint/2010/main" val="4065047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2530"/>
                                        </p:tgtEl>
                                        <p:attrNameLst>
                                          <p:attrName>style.visibility</p:attrName>
                                        </p:attrNameLst>
                                      </p:cBhvr>
                                      <p:to>
                                        <p:strVal val="visible"/>
                                      </p:to>
                                    </p:set>
                                    <p:anim calcmode="lin" valueType="num">
                                      <p:cBhvr>
                                        <p:cTn id="7" dur="1000" fill="hold"/>
                                        <p:tgtEl>
                                          <p:spTgt spid="22530"/>
                                        </p:tgtEl>
                                        <p:attrNameLst>
                                          <p:attrName>ppt_w</p:attrName>
                                        </p:attrNameLst>
                                      </p:cBhvr>
                                      <p:tavLst>
                                        <p:tav tm="0">
                                          <p:val>
                                            <p:fltVal val="0"/>
                                          </p:val>
                                        </p:tav>
                                        <p:tav tm="100000">
                                          <p:val>
                                            <p:strVal val="#ppt_w"/>
                                          </p:val>
                                        </p:tav>
                                      </p:tavLst>
                                    </p:anim>
                                    <p:anim calcmode="lin" valueType="num">
                                      <p:cBhvr>
                                        <p:cTn id="8" dur="1000" fill="hold"/>
                                        <p:tgtEl>
                                          <p:spTgt spid="22530"/>
                                        </p:tgtEl>
                                        <p:attrNameLst>
                                          <p:attrName>ppt_h</p:attrName>
                                        </p:attrNameLst>
                                      </p:cBhvr>
                                      <p:tavLst>
                                        <p:tav tm="0">
                                          <p:val>
                                            <p:fltVal val="0"/>
                                          </p:val>
                                        </p:tav>
                                        <p:tav tm="100000">
                                          <p:val>
                                            <p:strVal val="#ppt_h"/>
                                          </p:val>
                                        </p:tav>
                                      </p:tavLst>
                                    </p:anim>
                                    <p:anim calcmode="lin" valueType="num">
                                      <p:cBhvr>
                                        <p:cTn id="9" dur="1000" fill="hold"/>
                                        <p:tgtEl>
                                          <p:spTgt spid="22530"/>
                                        </p:tgtEl>
                                        <p:attrNameLst>
                                          <p:attrName>style.rotation</p:attrName>
                                        </p:attrNameLst>
                                      </p:cBhvr>
                                      <p:tavLst>
                                        <p:tav tm="0">
                                          <p:val>
                                            <p:fltVal val="90"/>
                                          </p:val>
                                        </p:tav>
                                        <p:tav tm="100000">
                                          <p:val>
                                            <p:fltVal val="0"/>
                                          </p:val>
                                        </p:tav>
                                      </p:tavLst>
                                    </p:anim>
                                    <p:animEffect transition="in" filter="fade">
                                      <p:cBhvr>
                                        <p:cTn id="10" dur="1000"/>
                                        <p:tgtEl>
                                          <p:spTgt spid="225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1" presetClass="entr" presetSubtype="0" fill="hold" nodeType="withEffect">
                                  <p:stCondLst>
                                    <p:cond delay="0"/>
                                  </p:stCondLst>
                                  <p:childTnLst>
                                    <p:set>
                                      <p:cBhvr>
                                        <p:cTn id="17" dur="1" fill="hold">
                                          <p:stCondLst>
                                            <p:cond delay="0"/>
                                          </p:stCondLst>
                                        </p:cTn>
                                        <p:tgtEl>
                                          <p:spTgt spid="22565"/>
                                        </p:tgtEl>
                                        <p:attrNameLst>
                                          <p:attrName>style.visibility</p:attrName>
                                        </p:attrNameLst>
                                      </p:cBhvr>
                                      <p:to>
                                        <p:strVal val="visible"/>
                                      </p:to>
                                    </p:set>
                                    <p:anim calcmode="lin" valueType="num">
                                      <p:cBhvr>
                                        <p:cTn id="18" dur="1000" fill="hold"/>
                                        <p:tgtEl>
                                          <p:spTgt spid="22565"/>
                                        </p:tgtEl>
                                        <p:attrNameLst>
                                          <p:attrName>ppt_w</p:attrName>
                                        </p:attrNameLst>
                                      </p:cBhvr>
                                      <p:tavLst>
                                        <p:tav tm="0">
                                          <p:val>
                                            <p:fltVal val="0"/>
                                          </p:val>
                                        </p:tav>
                                        <p:tav tm="100000">
                                          <p:val>
                                            <p:strVal val="#ppt_w"/>
                                          </p:val>
                                        </p:tav>
                                      </p:tavLst>
                                    </p:anim>
                                    <p:anim calcmode="lin" valueType="num">
                                      <p:cBhvr>
                                        <p:cTn id="19" dur="1000" fill="hold"/>
                                        <p:tgtEl>
                                          <p:spTgt spid="22565"/>
                                        </p:tgtEl>
                                        <p:attrNameLst>
                                          <p:attrName>ppt_h</p:attrName>
                                        </p:attrNameLst>
                                      </p:cBhvr>
                                      <p:tavLst>
                                        <p:tav tm="0">
                                          <p:val>
                                            <p:fltVal val="0"/>
                                          </p:val>
                                        </p:tav>
                                        <p:tav tm="100000">
                                          <p:val>
                                            <p:strVal val="#ppt_h"/>
                                          </p:val>
                                        </p:tav>
                                      </p:tavLst>
                                    </p:anim>
                                    <p:anim calcmode="lin" valueType="num">
                                      <p:cBhvr>
                                        <p:cTn id="20" dur="1000" fill="hold"/>
                                        <p:tgtEl>
                                          <p:spTgt spid="22565"/>
                                        </p:tgtEl>
                                        <p:attrNameLst>
                                          <p:attrName>style.rotation</p:attrName>
                                        </p:attrNameLst>
                                      </p:cBhvr>
                                      <p:tavLst>
                                        <p:tav tm="0">
                                          <p:val>
                                            <p:fltVal val="90"/>
                                          </p:val>
                                        </p:tav>
                                        <p:tav tm="100000">
                                          <p:val>
                                            <p:fltVal val="0"/>
                                          </p:val>
                                        </p:tav>
                                      </p:tavLst>
                                    </p:anim>
                                    <p:animEffect transition="in" filter="fade">
                                      <p:cBhvr>
                                        <p:cTn id="21" dur="1000"/>
                                        <p:tgtEl>
                                          <p:spTgt spid="2256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31" presetClass="entr" presetSubtype="0" fill="hold" nodeType="withEffect">
                                  <p:stCondLst>
                                    <p:cond delay="0"/>
                                  </p:stCondLst>
                                  <p:childTnLst>
                                    <p:set>
                                      <p:cBhvr>
                                        <p:cTn id="28" dur="1" fill="hold">
                                          <p:stCondLst>
                                            <p:cond delay="0"/>
                                          </p:stCondLst>
                                        </p:cTn>
                                        <p:tgtEl>
                                          <p:spTgt spid="22563"/>
                                        </p:tgtEl>
                                        <p:attrNameLst>
                                          <p:attrName>style.visibility</p:attrName>
                                        </p:attrNameLst>
                                      </p:cBhvr>
                                      <p:to>
                                        <p:strVal val="visible"/>
                                      </p:to>
                                    </p:set>
                                    <p:anim calcmode="lin" valueType="num">
                                      <p:cBhvr>
                                        <p:cTn id="29" dur="1000" fill="hold"/>
                                        <p:tgtEl>
                                          <p:spTgt spid="22563"/>
                                        </p:tgtEl>
                                        <p:attrNameLst>
                                          <p:attrName>ppt_w</p:attrName>
                                        </p:attrNameLst>
                                      </p:cBhvr>
                                      <p:tavLst>
                                        <p:tav tm="0">
                                          <p:val>
                                            <p:fltVal val="0"/>
                                          </p:val>
                                        </p:tav>
                                        <p:tav tm="100000">
                                          <p:val>
                                            <p:strVal val="#ppt_w"/>
                                          </p:val>
                                        </p:tav>
                                      </p:tavLst>
                                    </p:anim>
                                    <p:anim calcmode="lin" valueType="num">
                                      <p:cBhvr>
                                        <p:cTn id="30" dur="1000" fill="hold"/>
                                        <p:tgtEl>
                                          <p:spTgt spid="22563"/>
                                        </p:tgtEl>
                                        <p:attrNameLst>
                                          <p:attrName>ppt_h</p:attrName>
                                        </p:attrNameLst>
                                      </p:cBhvr>
                                      <p:tavLst>
                                        <p:tav tm="0">
                                          <p:val>
                                            <p:fltVal val="0"/>
                                          </p:val>
                                        </p:tav>
                                        <p:tav tm="100000">
                                          <p:val>
                                            <p:strVal val="#ppt_h"/>
                                          </p:val>
                                        </p:tav>
                                      </p:tavLst>
                                    </p:anim>
                                    <p:anim calcmode="lin" valueType="num">
                                      <p:cBhvr>
                                        <p:cTn id="31" dur="1000" fill="hold"/>
                                        <p:tgtEl>
                                          <p:spTgt spid="22563"/>
                                        </p:tgtEl>
                                        <p:attrNameLst>
                                          <p:attrName>style.rotation</p:attrName>
                                        </p:attrNameLst>
                                      </p:cBhvr>
                                      <p:tavLst>
                                        <p:tav tm="0">
                                          <p:val>
                                            <p:fltVal val="90"/>
                                          </p:val>
                                        </p:tav>
                                        <p:tav tm="100000">
                                          <p:val>
                                            <p:fltVal val="0"/>
                                          </p:val>
                                        </p:tav>
                                      </p:tavLst>
                                    </p:anim>
                                    <p:animEffect transition="in" filter="fade">
                                      <p:cBhvr>
                                        <p:cTn id="32" dur="1000"/>
                                        <p:tgtEl>
                                          <p:spTgt spid="225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1" presetClass="entr" presetSubtype="0" fill="hold" nodeType="withEffect">
                                  <p:stCondLst>
                                    <p:cond delay="0"/>
                                  </p:stCondLst>
                                  <p:childTnLst>
                                    <p:set>
                                      <p:cBhvr>
                                        <p:cTn id="39" dur="1" fill="hold">
                                          <p:stCondLst>
                                            <p:cond delay="0"/>
                                          </p:stCondLst>
                                        </p:cTn>
                                        <p:tgtEl>
                                          <p:spTgt spid="22564"/>
                                        </p:tgtEl>
                                        <p:attrNameLst>
                                          <p:attrName>style.visibility</p:attrName>
                                        </p:attrNameLst>
                                      </p:cBhvr>
                                      <p:to>
                                        <p:strVal val="visible"/>
                                      </p:to>
                                    </p:set>
                                    <p:anim calcmode="lin" valueType="num">
                                      <p:cBhvr>
                                        <p:cTn id="40" dur="1000" fill="hold"/>
                                        <p:tgtEl>
                                          <p:spTgt spid="22564"/>
                                        </p:tgtEl>
                                        <p:attrNameLst>
                                          <p:attrName>ppt_w</p:attrName>
                                        </p:attrNameLst>
                                      </p:cBhvr>
                                      <p:tavLst>
                                        <p:tav tm="0">
                                          <p:val>
                                            <p:fltVal val="0"/>
                                          </p:val>
                                        </p:tav>
                                        <p:tav tm="100000">
                                          <p:val>
                                            <p:strVal val="#ppt_w"/>
                                          </p:val>
                                        </p:tav>
                                      </p:tavLst>
                                    </p:anim>
                                    <p:anim calcmode="lin" valueType="num">
                                      <p:cBhvr>
                                        <p:cTn id="41" dur="1000" fill="hold"/>
                                        <p:tgtEl>
                                          <p:spTgt spid="22564"/>
                                        </p:tgtEl>
                                        <p:attrNameLst>
                                          <p:attrName>ppt_h</p:attrName>
                                        </p:attrNameLst>
                                      </p:cBhvr>
                                      <p:tavLst>
                                        <p:tav tm="0">
                                          <p:val>
                                            <p:fltVal val="0"/>
                                          </p:val>
                                        </p:tav>
                                        <p:tav tm="100000">
                                          <p:val>
                                            <p:strVal val="#ppt_h"/>
                                          </p:val>
                                        </p:tav>
                                      </p:tavLst>
                                    </p:anim>
                                    <p:anim calcmode="lin" valueType="num">
                                      <p:cBhvr>
                                        <p:cTn id="42" dur="1000" fill="hold"/>
                                        <p:tgtEl>
                                          <p:spTgt spid="22564"/>
                                        </p:tgtEl>
                                        <p:attrNameLst>
                                          <p:attrName>style.rotation</p:attrName>
                                        </p:attrNameLst>
                                      </p:cBhvr>
                                      <p:tavLst>
                                        <p:tav tm="0">
                                          <p:val>
                                            <p:fltVal val="90"/>
                                          </p:val>
                                        </p:tav>
                                        <p:tav tm="100000">
                                          <p:val>
                                            <p:fltVal val="0"/>
                                          </p:val>
                                        </p:tav>
                                      </p:tavLst>
                                    </p:anim>
                                    <p:animEffect transition="in" filter="fade">
                                      <p:cBhvr>
                                        <p:cTn id="43" dur="1000"/>
                                        <p:tgtEl>
                                          <p:spTgt spid="22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27" y="1373166"/>
            <a:ext cx="8515611" cy="1521059"/>
          </a:xfrm>
          <a:prstGeom prst="rect">
            <a:avLst/>
          </a:prstGeom>
          <a:solidFill>
            <a:schemeClr val="bg1"/>
          </a:solidFill>
          <a:ln>
            <a:noFill/>
          </a:ln>
          <a:effectLst/>
        </p:spPr>
      </p:pic>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27" y="3252685"/>
            <a:ext cx="8515611" cy="1521059"/>
          </a:xfrm>
          <a:prstGeom prst="rect">
            <a:avLst/>
          </a:prstGeom>
          <a:solidFill>
            <a:schemeClr val="bg1"/>
          </a:solidFill>
          <a:ln>
            <a:noFill/>
          </a:ln>
          <a:effectLst/>
        </p:spPr>
      </p:pic>
      <p:sp>
        <p:nvSpPr>
          <p:cNvPr id="2" name="Title 2"/>
          <p:cNvSpPr txBox="1">
            <a:spLocks/>
          </p:cNvSpPr>
          <p:nvPr/>
        </p:nvSpPr>
        <p:spPr bwMode="auto">
          <a:xfrm>
            <a:off x="609600" y="592899"/>
            <a:ext cx="8229600" cy="800100"/>
          </a:xfrm>
          <a:prstGeom prst="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a:buNone/>
              <a:defRPr/>
            </a:pPr>
            <a:r>
              <a:rPr lang="en-US" b="1" dirty="0">
                <a:solidFill>
                  <a:srgbClr val="002060"/>
                </a:solidFill>
                <a:latin typeface="Trebuchet MS" pitchFamily="34" charset="0"/>
              </a:rPr>
              <a:t>SENIOR MANAGEMENT TEAM</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smtClean="0">
              <a:ln>
                <a:noFill/>
              </a:ln>
              <a:solidFill>
                <a:srgbClr val="002060"/>
              </a:solidFill>
              <a:effectLst/>
              <a:uLnTx/>
              <a:uFillTx/>
              <a:latin typeface="Trebuchet MS" pitchFamily="34" charset="0"/>
              <a:ea typeface="+mn-ea"/>
              <a:cs typeface="+mn-cs"/>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75744" y="1588222"/>
            <a:ext cx="1219200" cy="10909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53217" y="3244334"/>
            <a:ext cx="237566" cy="369332"/>
          </a:xfrm>
          <a:prstGeom prst="rect">
            <a:avLst/>
          </a:prstGeom>
        </p:spPr>
        <p:txBody>
          <a:bodyPr wrap="none">
            <a:spAutoFit/>
          </a:bodyPr>
          <a:lstStyle/>
          <a:p>
            <a:r>
              <a:rPr lang="en-US" dirty="0"/>
              <a:t> </a:t>
            </a:r>
          </a:p>
        </p:txBody>
      </p:sp>
      <p:sp>
        <p:nvSpPr>
          <p:cNvPr id="10" name="Rectangle 9"/>
          <p:cNvSpPr/>
          <p:nvPr/>
        </p:nvSpPr>
        <p:spPr>
          <a:xfrm>
            <a:off x="1959994" y="1524094"/>
            <a:ext cx="4724400" cy="1200329"/>
          </a:xfrm>
          <a:prstGeom prst="rect">
            <a:avLst/>
          </a:prstGeom>
        </p:spPr>
        <p:txBody>
          <a:bodyPr wrap="square">
            <a:spAutoFit/>
          </a:bodyPr>
          <a:lstStyle/>
          <a:p>
            <a:r>
              <a:rPr lang="en-US" b="1" dirty="0" smtClean="0">
                <a:solidFill>
                  <a:srgbClr val="002060"/>
                </a:solidFill>
                <a:latin typeface="Trebuchet MS" pitchFamily="34" charset="0"/>
              </a:rPr>
              <a:t>Tan Sri Lim Wee Chai</a:t>
            </a:r>
          </a:p>
          <a:p>
            <a:endParaRPr lang="en-US" dirty="0" smtClean="0">
              <a:solidFill>
                <a:srgbClr val="002060"/>
              </a:solidFill>
              <a:latin typeface="Trebuchet MS" pitchFamily="34" charset="0"/>
            </a:endParaRPr>
          </a:p>
          <a:p>
            <a:r>
              <a:rPr lang="en-US" b="1" dirty="0" smtClean="0">
                <a:solidFill>
                  <a:srgbClr val="002060"/>
                </a:solidFill>
                <a:latin typeface="Trebuchet MS" pitchFamily="34" charset="0"/>
              </a:rPr>
              <a:t>Chairman</a:t>
            </a:r>
            <a:r>
              <a:rPr lang="en-US" dirty="0" smtClean="0">
                <a:solidFill>
                  <a:srgbClr val="002060"/>
                </a:solidFill>
                <a:latin typeface="Trebuchet MS" pitchFamily="34" charset="0"/>
              </a:rPr>
              <a:t> of Top Glove Corporation </a:t>
            </a:r>
            <a:r>
              <a:rPr lang="en-US" dirty="0" err="1" smtClean="0">
                <a:solidFill>
                  <a:srgbClr val="002060"/>
                </a:solidFill>
                <a:latin typeface="Trebuchet MS" pitchFamily="34" charset="0"/>
              </a:rPr>
              <a:t>Berhad</a:t>
            </a:r>
            <a:endParaRPr lang="en-US" dirty="0" smtClean="0">
              <a:solidFill>
                <a:srgbClr val="002060"/>
              </a:solidFill>
              <a:latin typeface="Trebuchet MS" pitchFamily="34" charset="0"/>
            </a:endParaRPr>
          </a:p>
          <a:p>
            <a:r>
              <a:rPr lang="en-US" dirty="0" smtClean="0">
                <a:solidFill>
                  <a:srgbClr val="002060"/>
                </a:solidFill>
                <a:latin typeface="Trebuchet MS" pitchFamily="34" charset="0"/>
              </a:rPr>
              <a:t>Founder of Top Glove Group of Companies</a:t>
            </a:r>
            <a:endParaRPr lang="en-US" dirty="0">
              <a:solidFill>
                <a:srgbClr val="002060"/>
              </a:solidFill>
              <a:latin typeface="Trebuchet MS" pitchFamily="34" charset="0"/>
            </a:endParaRP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27" y="5189951"/>
            <a:ext cx="8515611" cy="1521059"/>
          </a:xfrm>
          <a:prstGeom prst="rect">
            <a:avLst/>
          </a:prstGeom>
          <a:solidFill>
            <a:schemeClr val="bg1"/>
          </a:solidFill>
          <a:ln>
            <a:noFill/>
          </a:ln>
          <a:effectLst/>
        </p:spPr>
      </p:pic>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37461" y="3449003"/>
            <a:ext cx="1218833" cy="11638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994441" y="3413049"/>
            <a:ext cx="6844759" cy="1200329"/>
          </a:xfrm>
          <a:prstGeom prst="rect">
            <a:avLst/>
          </a:prstGeom>
        </p:spPr>
        <p:txBody>
          <a:bodyPr wrap="none">
            <a:spAutoFit/>
          </a:bodyPr>
          <a:lstStyle/>
          <a:p>
            <a:r>
              <a:rPr lang="en-US" b="1" dirty="0" smtClean="0">
                <a:solidFill>
                  <a:srgbClr val="002060"/>
                </a:solidFill>
                <a:latin typeface="Trebuchet MS" pitchFamily="34" charset="0"/>
              </a:rPr>
              <a:t>Lee Kim Meow </a:t>
            </a:r>
            <a:endParaRPr lang="en-US" dirty="0">
              <a:latin typeface="Trebuchet MS" pitchFamily="34" charset="0"/>
            </a:endParaRPr>
          </a:p>
          <a:p>
            <a:endParaRPr lang="en-US" dirty="0" smtClean="0">
              <a:latin typeface="Trebuchet MS" pitchFamily="34" charset="0"/>
            </a:endParaRPr>
          </a:p>
          <a:p>
            <a:r>
              <a:rPr lang="en-US" b="1" dirty="0" smtClean="0">
                <a:solidFill>
                  <a:srgbClr val="002060"/>
                </a:solidFill>
                <a:latin typeface="Trebuchet MS" pitchFamily="34" charset="0"/>
              </a:rPr>
              <a:t>Managing Director</a:t>
            </a:r>
          </a:p>
          <a:p>
            <a:r>
              <a:rPr lang="en-US" dirty="0" smtClean="0">
                <a:solidFill>
                  <a:srgbClr val="002060"/>
                </a:solidFill>
                <a:latin typeface="Trebuchet MS" pitchFamily="34" charset="0"/>
              </a:rPr>
              <a:t>President of Malaysian Rubber Glove Manufacturers’ Association </a:t>
            </a:r>
          </a:p>
        </p:txBody>
      </p:sp>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69306" y="5412297"/>
            <a:ext cx="1246653" cy="107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037158" y="5337301"/>
            <a:ext cx="2673874" cy="1200329"/>
          </a:xfrm>
          <a:prstGeom prst="rect">
            <a:avLst/>
          </a:prstGeom>
          <a:noFill/>
        </p:spPr>
        <p:txBody>
          <a:bodyPr wrap="none" rtlCol="0">
            <a:spAutoFit/>
          </a:bodyPr>
          <a:lstStyle/>
          <a:p>
            <a:r>
              <a:rPr lang="en-US" b="1" dirty="0" err="1" smtClean="0">
                <a:solidFill>
                  <a:srgbClr val="002060"/>
                </a:solidFill>
                <a:latin typeface="Trebuchet MS" pitchFamily="34" charset="0"/>
              </a:rPr>
              <a:t>Puan</a:t>
            </a:r>
            <a:r>
              <a:rPr lang="en-US" b="1" dirty="0" smtClean="0">
                <a:solidFill>
                  <a:srgbClr val="002060"/>
                </a:solidFill>
                <a:latin typeface="Trebuchet MS" pitchFamily="34" charset="0"/>
              </a:rPr>
              <a:t> Sri Tong Siew Bee</a:t>
            </a:r>
          </a:p>
          <a:p>
            <a:endParaRPr lang="en-US" b="1" dirty="0">
              <a:solidFill>
                <a:srgbClr val="002060"/>
              </a:solidFill>
              <a:latin typeface="Trebuchet MS" pitchFamily="34" charset="0"/>
            </a:endParaRPr>
          </a:p>
          <a:p>
            <a:r>
              <a:rPr lang="en-US" b="1" dirty="0" smtClean="0">
                <a:solidFill>
                  <a:srgbClr val="002060"/>
                </a:solidFill>
                <a:latin typeface="Trebuchet MS" pitchFamily="34" charset="0"/>
              </a:rPr>
              <a:t>Executive Director</a:t>
            </a:r>
          </a:p>
          <a:p>
            <a:endParaRPr lang="en-US" dirty="0"/>
          </a:p>
        </p:txBody>
      </p:sp>
    </p:spTree>
    <p:extLst>
      <p:ext uri="{BB962C8B-B14F-4D97-AF65-F5344CB8AC3E}">
        <p14:creationId xmlns:p14="http://schemas.microsoft.com/office/powerpoint/2010/main" val="1080188708"/>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t 1 Ori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 1 Orientation</Template>
  <TotalTime>932</TotalTime>
  <Words>3184</Words>
  <Application>Microsoft Office PowerPoint</Application>
  <PresentationFormat>On-screen Show (4:3)</PresentationFormat>
  <Paragraphs>658</Paragraphs>
  <Slides>53</Slides>
  <Notes>4</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Part 1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manufacturing facilities across 3 countries (as at November 2011)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Corporate culture  </vt:lpstr>
      <vt:lpstr>PowerPoint Presentation</vt:lpstr>
      <vt:lpstr>TG ID TAG, BADGE &amp; CAR STICKER</vt:lpstr>
      <vt:lpstr>MORNING ASSEMBLY &amp; MORNING 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MEDICAL BENEFIT &amp; INSURANCE COVERAGE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44</cp:revision>
  <dcterms:created xsi:type="dcterms:W3CDTF">2011-12-31T03:48:20Z</dcterms:created>
  <dcterms:modified xsi:type="dcterms:W3CDTF">2012-02-20T03:25:00Z</dcterms:modified>
</cp:coreProperties>
</file>